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312" r:id="rId2"/>
    <p:sldId id="349" r:id="rId3"/>
    <p:sldId id="350" r:id="rId4"/>
    <p:sldId id="351" r:id="rId5"/>
    <p:sldId id="257" r:id="rId6"/>
    <p:sldId id="353" r:id="rId7"/>
    <p:sldId id="329" r:id="rId8"/>
    <p:sldId id="347" r:id="rId9"/>
    <p:sldId id="354" r:id="rId10"/>
    <p:sldId id="355" r:id="rId11"/>
    <p:sldId id="356" r:id="rId12"/>
    <p:sldId id="383" r:id="rId13"/>
    <p:sldId id="331" r:id="rId14"/>
    <p:sldId id="348" r:id="rId15"/>
    <p:sldId id="387" r:id="rId16"/>
    <p:sldId id="385" r:id="rId17"/>
    <p:sldId id="338" r:id="rId18"/>
    <p:sldId id="386" r:id="rId19"/>
    <p:sldId id="330" r:id="rId20"/>
    <p:sldId id="343" r:id="rId21"/>
    <p:sldId id="344" r:id="rId22"/>
    <p:sldId id="388" r:id="rId23"/>
    <p:sldId id="340" r:id="rId24"/>
    <p:sldId id="379" r:id="rId25"/>
    <p:sldId id="380"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Bonikowsky" initials="LNB" lastIdx="7" clrIdx="0">
    <p:extLst>
      <p:ext uri="{19B8F6BF-5375-455C-9EA6-DF929625EA0E}">
        <p15:presenceInfo xmlns:p15="http://schemas.microsoft.com/office/powerpoint/2012/main" userId="Laura Bonikowsky" providerId="None"/>
      </p:ext>
    </p:extLst>
  </p:cmAuthor>
  <p:cmAuthor id="2" name="Lindsay Elgersma" initials="LE" lastIdx="9" clrIdx="1">
    <p:extLst>
      <p:ext uri="{19B8F6BF-5375-455C-9EA6-DF929625EA0E}">
        <p15:presenceInfo xmlns:p15="http://schemas.microsoft.com/office/powerpoint/2012/main" userId="S::lindsay@elgersmaconsultingcom.onmicrosoft.com::edbf2e0c-64c3-45a2-89a1-0f3e576082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092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529" autoAdjust="0"/>
    <p:restoredTop sz="69170" autoAdjust="0"/>
  </p:normalViewPr>
  <p:slideViewPr>
    <p:cSldViewPr snapToGrid="0">
      <p:cViewPr varScale="1">
        <p:scale>
          <a:sx n="82" d="100"/>
          <a:sy n="82" d="100"/>
        </p:scale>
        <p:origin x="1248" y="160"/>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61" d="100"/>
          <a:sy n="61" d="100"/>
        </p:scale>
        <p:origin x="3168"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4DED018B-63AE-44BB-B311-756F935CE590}" type="datetimeFigureOut">
              <a:rPr lang="en-CA" smtClean="0"/>
              <a:t>2024-10-03</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152B4D-80B6-452C-A7D7-277FD7B18C08}" type="slidenum">
              <a:rPr lang="en-CA" smtClean="0"/>
              <a:t>‹#›</a:t>
            </a:fld>
            <a:endParaRPr lang="en-CA"/>
          </a:p>
        </p:txBody>
      </p:sp>
    </p:spTree>
    <p:extLst>
      <p:ext uri="{BB962C8B-B14F-4D97-AF65-F5344CB8AC3E}">
        <p14:creationId xmlns:p14="http://schemas.microsoft.com/office/powerpoint/2010/main" val="147037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a:t>
            </a:fld>
            <a:endParaRPr lang="en-CA" dirty="0"/>
          </a:p>
        </p:txBody>
      </p:sp>
    </p:spTree>
    <p:extLst>
      <p:ext uri="{BB962C8B-B14F-4D97-AF65-F5344CB8AC3E}">
        <p14:creationId xmlns:p14="http://schemas.microsoft.com/office/powerpoint/2010/main" val="1173012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When there is compaction, this prevents water from flowing into the soil. This can lead to flooding, water erosion of the soil, and unwanted soil movement. Ultimately, crops cannot grow and the health of that soil is impacted.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25000"/>
              </a:lnSpc>
              <a:spcBef>
                <a:spcPts val="1200"/>
              </a:spcBef>
              <a:buFont typeface="Arial" panose="020B0604020202020204" pitchFamily="34" charset="0"/>
              <a:buNone/>
            </a:pPr>
            <a:endParaRPr lang="en-US" sz="1200" dirty="0"/>
          </a:p>
        </p:txBody>
      </p:sp>
      <p:sp>
        <p:nvSpPr>
          <p:cNvPr id="4" name="Slide Number Placeholder 3"/>
          <p:cNvSpPr>
            <a:spLocks noGrp="1"/>
          </p:cNvSpPr>
          <p:nvPr>
            <p:ph type="sldNum" sz="quarter" idx="5"/>
          </p:nvPr>
        </p:nvSpPr>
        <p:spPr/>
        <p:txBody>
          <a:bodyPr/>
          <a:lstStyle/>
          <a:p>
            <a:fld id="{A1152B4D-80B6-452C-A7D7-277FD7B18C08}" type="slidenum">
              <a:rPr lang="en-CA" smtClean="0"/>
              <a:t>11</a:t>
            </a:fld>
            <a:endParaRPr lang="en-CA" dirty="0"/>
          </a:p>
        </p:txBody>
      </p:sp>
    </p:spTree>
    <p:extLst>
      <p:ext uri="{BB962C8B-B14F-4D97-AF65-F5344CB8AC3E}">
        <p14:creationId xmlns:p14="http://schemas.microsoft.com/office/powerpoint/2010/main" val="18306715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i="0" dirty="0">
                <a:effectLst/>
                <a:latin typeface="Helvetica" pitchFamily="2" charset="0"/>
              </a:rPr>
              <a:t>TIP! Educators are most often doing this as a whole-class investigation</a:t>
            </a:r>
          </a:p>
          <a:p>
            <a:r>
              <a:rPr lang="en-CA" i="0" dirty="0">
                <a:effectLst/>
                <a:latin typeface="Helvetica" pitchFamily="2" charset="0"/>
              </a:rPr>
              <a:t>and gather the soil before the lesson.</a:t>
            </a:r>
          </a:p>
          <a:p>
            <a:endParaRPr lang="en-CA" i="0" dirty="0">
              <a:effectLst/>
              <a:latin typeface="Helvetica" pitchFamily="2" charset="0"/>
            </a:endParaRPr>
          </a:p>
          <a:p>
            <a:r>
              <a:rPr lang="en-CA" i="0" dirty="0">
                <a:effectLst/>
                <a:latin typeface="Helvetica" pitchFamily="2" charset="0"/>
              </a:rPr>
              <a:t>Materials needed:</a:t>
            </a:r>
          </a:p>
          <a:p>
            <a:r>
              <a:rPr lang="en-CA" i="0" dirty="0">
                <a:effectLst/>
                <a:latin typeface="Helvetica" pitchFamily="2" charset="0"/>
              </a:rPr>
              <a:t>• trays of soils (different types of soil, if possible)</a:t>
            </a:r>
          </a:p>
          <a:p>
            <a:r>
              <a:rPr lang="en-CA" i="0" dirty="0">
                <a:effectLst/>
                <a:latin typeface="Helvetica" pitchFamily="2" charset="0"/>
              </a:rPr>
              <a:t>• variety of balls or other things to roll in soil (one class tried toy tractors with tires and tracks)</a:t>
            </a:r>
          </a:p>
          <a:p>
            <a:r>
              <a:rPr lang="en-CA" i="0" dirty="0">
                <a:effectLst/>
                <a:latin typeface="Helvetica" pitchFamily="2" charset="0"/>
              </a:rPr>
              <a:t>• spray bottle (optional)</a:t>
            </a:r>
          </a:p>
          <a:p>
            <a:endParaRPr lang="en-CA" i="0" dirty="0">
              <a:effectLst/>
              <a:latin typeface="Helvetica" pitchFamily="2" charset="0"/>
            </a:endParaRPr>
          </a:p>
          <a:p>
            <a:r>
              <a:rPr lang="en-CA" i="0" dirty="0">
                <a:effectLst/>
                <a:latin typeface="Helvetica" pitchFamily="2" charset="0"/>
              </a:rPr>
              <a:t>Directions:</a:t>
            </a:r>
          </a:p>
          <a:p>
            <a:r>
              <a:rPr lang="en-CA" i="0" dirty="0">
                <a:effectLst/>
                <a:latin typeface="Helvetica" pitchFamily="2" charset="0"/>
              </a:rPr>
              <a:t>• Place a tennis ball in a tray of sand. Place a small piece of wood or sturdy cardboard on top as a platform and use it to roll the tennis ball across the tray. Examine the depth of the groove it creates.</a:t>
            </a:r>
          </a:p>
          <a:p>
            <a:r>
              <a:rPr lang="en-CA" i="0" dirty="0">
                <a:effectLst/>
                <a:latin typeface="Helvetica" pitchFamily="2" charset="0"/>
              </a:rPr>
              <a:t>• Students could repeat the process with different-sized balls or weights on the platform. Observe the effect changing the weight has on the depth of the groove.</a:t>
            </a:r>
          </a:p>
          <a:p>
            <a:r>
              <a:rPr lang="en-CA" i="0" dirty="0">
                <a:effectLst/>
                <a:latin typeface="Helvetica" pitchFamily="2" charset="0"/>
              </a:rPr>
              <a:t>• Students could also investigate the effect of using different sized balls to simulate the effect of changing the size of the tire.</a:t>
            </a:r>
          </a:p>
          <a:p>
            <a:r>
              <a:rPr lang="en-CA" i="0" dirty="0">
                <a:effectLst/>
                <a:latin typeface="Helvetica" pitchFamily="2" charset="0"/>
              </a:rPr>
              <a:t>• Students could also compare wet soil to dry soil.</a:t>
            </a:r>
          </a:p>
          <a:p>
            <a:endParaRPr lang="en-CA" i="0" dirty="0">
              <a:effectLst/>
              <a:latin typeface="Helvetica" pitchFamily="2" charset="0"/>
            </a:endParaRPr>
          </a:p>
          <a:p>
            <a:r>
              <a:rPr lang="en-CA" i="0" dirty="0">
                <a:effectLst/>
                <a:latin typeface="Helvetica" pitchFamily="2" charset="0"/>
              </a:rPr>
              <a:t>Alternative: Check out this great activity from Let’s Talk Science!</a:t>
            </a:r>
          </a:p>
          <a:p>
            <a:r>
              <a:rPr lang="en-CA" i="0" dirty="0">
                <a:solidFill>
                  <a:srgbClr val="215E9F"/>
                </a:solidFill>
                <a:effectLst/>
                <a:latin typeface="Helvetica" pitchFamily="2" charset="0"/>
              </a:rPr>
              <a:t>https://</a:t>
            </a:r>
            <a:r>
              <a:rPr lang="en-CA" i="0" dirty="0" err="1">
                <a:solidFill>
                  <a:srgbClr val="215E9F"/>
                </a:solidFill>
                <a:effectLst/>
                <a:latin typeface="Helvetica" pitchFamily="2" charset="0"/>
              </a:rPr>
              <a:t>letstalkscience.ca</a:t>
            </a:r>
            <a:r>
              <a:rPr lang="en-CA" i="0" dirty="0">
                <a:solidFill>
                  <a:srgbClr val="215E9F"/>
                </a:solidFill>
                <a:effectLst/>
                <a:latin typeface="Helvetica" pitchFamily="2" charset="0"/>
              </a:rPr>
              <a:t>/educational-resources/hands-on-activities/</a:t>
            </a:r>
          </a:p>
          <a:p>
            <a:r>
              <a:rPr lang="en-CA" i="0" dirty="0">
                <a:solidFill>
                  <a:srgbClr val="215E9F"/>
                </a:solidFill>
                <a:effectLst/>
                <a:latin typeface="Helvetica" pitchFamily="2" charset="0"/>
              </a:rPr>
              <a:t>what-makes-soil-hard-and-compacted</a:t>
            </a:r>
          </a:p>
        </p:txBody>
      </p:sp>
      <p:sp>
        <p:nvSpPr>
          <p:cNvPr id="4" name="Slide Number Placeholder 3"/>
          <p:cNvSpPr>
            <a:spLocks noGrp="1"/>
          </p:cNvSpPr>
          <p:nvPr>
            <p:ph type="sldNum" sz="quarter" idx="5"/>
          </p:nvPr>
        </p:nvSpPr>
        <p:spPr/>
        <p:txBody>
          <a:bodyPr/>
          <a:lstStyle/>
          <a:p>
            <a:fld id="{A1152B4D-80B6-452C-A7D7-277FD7B18C08}" type="slidenum">
              <a:rPr lang="en-CA" smtClean="0"/>
              <a:t>12</a:t>
            </a:fld>
            <a:endParaRPr lang="en-CA"/>
          </a:p>
        </p:txBody>
      </p:sp>
    </p:spTree>
    <p:extLst>
      <p:ext uri="{BB962C8B-B14F-4D97-AF65-F5344CB8AC3E}">
        <p14:creationId xmlns:p14="http://schemas.microsoft.com/office/powerpoint/2010/main" val="13272460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1" dirty="0">
                <a:solidFill>
                  <a:schemeClr val="tx1"/>
                </a:solidFill>
              </a:rPr>
              <a:t>Erosion</a:t>
            </a:r>
          </a:p>
          <a:p>
            <a:pPr marL="171450" indent="-171450">
              <a:lnSpc>
                <a:spcPct val="125000"/>
              </a:lnSpc>
              <a:spcBef>
                <a:spcPts val="2400"/>
              </a:spcBef>
              <a:buFont typeface="Arial" panose="020B0604020202020204" pitchFamily="34" charset="0"/>
              <a:buChar char="•"/>
            </a:pPr>
            <a:r>
              <a:rPr lang="en-US" sz="1200" dirty="0"/>
              <a:t>Erosion is another way soil is affected; it happens when the top layer of soil is worn down and transported by wind or water.</a:t>
            </a:r>
          </a:p>
        </p:txBody>
      </p:sp>
      <p:sp>
        <p:nvSpPr>
          <p:cNvPr id="4" name="Slide Number Placeholder 3"/>
          <p:cNvSpPr>
            <a:spLocks noGrp="1"/>
          </p:cNvSpPr>
          <p:nvPr>
            <p:ph type="sldNum" sz="quarter" idx="5"/>
          </p:nvPr>
        </p:nvSpPr>
        <p:spPr/>
        <p:txBody>
          <a:bodyPr/>
          <a:lstStyle/>
          <a:p>
            <a:fld id="{A1152B4D-80B6-452C-A7D7-277FD7B18C08}" type="slidenum">
              <a:rPr lang="en-CA" smtClean="0"/>
              <a:t>13</a:t>
            </a:fld>
            <a:endParaRPr lang="en-CA" dirty="0"/>
          </a:p>
        </p:txBody>
      </p:sp>
    </p:spTree>
    <p:extLst>
      <p:ext uri="{BB962C8B-B14F-4D97-AF65-F5344CB8AC3E}">
        <p14:creationId xmlns:p14="http://schemas.microsoft.com/office/powerpoint/2010/main" val="12116797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1" dirty="0"/>
              <a:t>Wind Erosion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When topsoil is loose (there is nothing holding that soil in the field), the wind can pick it up and carry it away, taking with it the nutrients plants need to grow. Reminder: roots act as an anchor in soil to hold plants in the ground. They can also act as an anchor to hold soil particles in place.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You might see this as dusty fields in the spring during planting season, or dirt covered snowbanks in the winter. </a:t>
            </a:r>
          </a:p>
          <a:p>
            <a:pPr marL="0" indent="0">
              <a:buFont typeface="Arial" panose="020B0604020202020204" pitchFamily="34" charset="0"/>
              <a:buNone/>
            </a:pPr>
            <a:endParaRPr lang="en-US" sz="1200" b="1" dirty="0"/>
          </a:p>
        </p:txBody>
      </p:sp>
      <p:sp>
        <p:nvSpPr>
          <p:cNvPr id="4" name="Slide Number Placeholder 3"/>
          <p:cNvSpPr>
            <a:spLocks noGrp="1"/>
          </p:cNvSpPr>
          <p:nvPr>
            <p:ph type="sldNum" sz="quarter" idx="5"/>
          </p:nvPr>
        </p:nvSpPr>
        <p:spPr/>
        <p:txBody>
          <a:bodyPr/>
          <a:lstStyle/>
          <a:p>
            <a:fld id="{A1152B4D-80B6-452C-A7D7-277FD7B18C08}" type="slidenum">
              <a:rPr lang="en-CA" smtClean="0"/>
              <a:t>14</a:t>
            </a:fld>
            <a:endParaRPr lang="en-CA" dirty="0"/>
          </a:p>
        </p:txBody>
      </p:sp>
    </p:spTree>
    <p:extLst>
      <p:ext uri="{BB962C8B-B14F-4D97-AF65-F5344CB8AC3E}">
        <p14:creationId xmlns:p14="http://schemas.microsoft.com/office/powerpoint/2010/main" val="2988905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1" dirty="0">
                <a:solidFill>
                  <a:schemeClr val="tx1"/>
                </a:solidFill>
              </a:rPr>
              <a:t>Water Erosion</a:t>
            </a:r>
          </a:p>
          <a:p>
            <a:pPr marL="171450" indent="-171450">
              <a:lnSpc>
                <a:spcPct val="125000"/>
              </a:lnSpc>
              <a:spcBef>
                <a:spcPts val="2400"/>
              </a:spcBef>
              <a:buFont typeface="Arial" panose="020B0604020202020204" pitchFamily="34" charset="0"/>
              <a:buChar char="•"/>
            </a:pPr>
            <a:r>
              <a:rPr lang="en-US" sz="1200" dirty="0"/>
              <a:t>In addition to washing the nutrients and topsoil away from fields, water erosion can also cause flooding as the soil is washed into nearby waterways.</a:t>
            </a:r>
          </a:p>
          <a:p>
            <a:pPr marL="171450" indent="-171450">
              <a:lnSpc>
                <a:spcPct val="125000"/>
              </a:lnSpc>
              <a:spcBef>
                <a:spcPts val="2400"/>
              </a:spcBef>
              <a:buFont typeface="Arial" panose="020B0604020202020204" pitchFamily="34" charset="0"/>
              <a:buChar char="•"/>
            </a:pPr>
            <a:r>
              <a:rPr lang="en-US" sz="1200" dirty="0"/>
              <a:t>This video shows the impact of plants on preventing soil erosion: </a:t>
            </a:r>
            <a:r>
              <a:rPr lang="en-US" sz="1200" b="1" dirty="0"/>
              <a:t>https://www.youtube.com/watch?v=im4HVXMGI68</a:t>
            </a:r>
          </a:p>
        </p:txBody>
      </p:sp>
      <p:sp>
        <p:nvSpPr>
          <p:cNvPr id="4" name="Slide Number Placeholder 3"/>
          <p:cNvSpPr>
            <a:spLocks noGrp="1"/>
          </p:cNvSpPr>
          <p:nvPr>
            <p:ph type="sldNum" sz="quarter" idx="5"/>
          </p:nvPr>
        </p:nvSpPr>
        <p:spPr/>
        <p:txBody>
          <a:bodyPr/>
          <a:lstStyle/>
          <a:p>
            <a:fld id="{A1152B4D-80B6-452C-A7D7-277FD7B18C08}" type="slidenum">
              <a:rPr lang="en-CA" smtClean="0"/>
              <a:t>15</a:t>
            </a:fld>
            <a:endParaRPr lang="en-CA" dirty="0"/>
          </a:p>
        </p:txBody>
      </p:sp>
    </p:spTree>
    <p:extLst>
      <p:ext uri="{BB962C8B-B14F-4D97-AF65-F5344CB8AC3E}">
        <p14:creationId xmlns:p14="http://schemas.microsoft.com/office/powerpoint/2010/main" val="36737919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25000"/>
              </a:lnSpc>
              <a:spcBef>
                <a:spcPts val="1200"/>
              </a:spcBef>
              <a:buFont typeface="Arial" panose="020B0604020202020204" pitchFamily="34" charset="0"/>
              <a:buNone/>
            </a:pPr>
            <a:endParaRPr lang="en-US" sz="1200" dirty="0"/>
          </a:p>
        </p:txBody>
      </p:sp>
      <p:sp>
        <p:nvSpPr>
          <p:cNvPr id="4" name="Slide Number Placeholder 3"/>
          <p:cNvSpPr>
            <a:spLocks noGrp="1"/>
          </p:cNvSpPr>
          <p:nvPr>
            <p:ph type="sldNum" sz="quarter" idx="5"/>
          </p:nvPr>
        </p:nvSpPr>
        <p:spPr/>
        <p:txBody>
          <a:bodyPr/>
          <a:lstStyle/>
          <a:p>
            <a:fld id="{A1152B4D-80B6-452C-A7D7-277FD7B18C08}" type="slidenum">
              <a:rPr lang="en-CA" smtClean="0"/>
              <a:t>16</a:t>
            </a:fld>
            <a:endParaRPr lang="en-CA" dirty="0"/>
          </a:p>
        </p:txBody>
      </p:sp>
    </p:spTree>
    <p:extLst>
      <p:ext uri="{BB962C8B-B14F-4D97-AF65-F5344CB8AC3E}">
        <p14:creationId xmlns:p14="http://schemas.microsoft.com/office/powerpoint/2010/main" val="3961924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0" dirty="0">
                <a:solidFill>
                  <a:schemeClr val="tx1"/>
                </a:solidFill>
              </a:rPr>
              <a:t>What can we do about it? How are farmers helping?</a:t>
            </a:r>
          </a:p>
          <a:p>
            <a:pPr marL="0" indent="0">
              <a:buFont typeface="Arial" panose="020B0604020202020204" pitchFamily="34" charset="0"/>
              <a:buNone/>
            </a:pPr>
            <a:endParaRPr lang="en-US" sz="1200" b="0" dirty="0">
              <a:solidFill>
                <a:schemeClr val="tx1"/>
              </a:solidFill>
            </a:endParaRPr>
          </a:p>
          <a:p>
            <a:pPr marL="0" indent="0">
              <a:buFont typeface="Arial" panose="020B0604020202020204" pitchFamily="34" charset="0"/>
              <a:buNone/>
            </a:pPr>
            <a:r>
              <a:rPr lang="en-US" sz="1200" b="0" dirty="0">
                <a:solidFill>
                  <a:schemeClr val="tx1"/>
                </a:solidFill>
              </a:rPr>
              <a:t>We all need to eat so we can’t stop farming. It’s impossible to eliminate soil compaction, but we can reduce it by improving how we farm.  </a:t>
            </a:r>
          </a:p>
          <a:p>
            <a:pPr marL="0" indent="0">
              <a:buFont typeface="Arial" panose="020B0604020202020204" pitchFamily="34" charset="0"/>
              <a:buNone/>
            </a:pPr>
            <a:endParaRPr lang="en-US" sz="1200" b="0" dirty="0">
              <a:solidFill>
                <a:schemeClr val="tx1"/>
              </a:solidFill>
            </a:endParaRPr>
          </a:p>
          <a:p>
            <a:pPr marL="171450" indent="-171450">
              <a:lnSpc>
                <a:spcPct val="125000"/>
              </a:lnSpc>
              <a:spcBef>
                <a:spcPts val="1200"/>
              </a:spcBef>
              <a:buFont typeface="Arial" panose="020B0604020202020204" pitchFamily="34" charset="0"/>
              <a:buChar char="•"/>
            </a:pPr>
            <a:r>
              <a:rPr lang="en-US" sz="1200" dirty="0"/>
              <a:t>Farmers are making changes to reduce soil compaction and reduce the chances of soil erosion. They are planting cover crops to protect the soil in winter and driving less on their fields, using technology to do some jobs. </a:t>
            </a:r>
          </a:p>
          <a:p>
            <a:pPr marL="171450" marR="0" lvl="0" indent="-171450" algn="l" defTabSz="914400" rtl="0" eaLnBrk="1" fontAlgn="auto" latinLnBrk="0" hangingPunct="1">
              <a:lnSpc>
                <a:spcPct val="125000"/>
              </a:lnSpc>
              <a:spcBef>
                <a:spcPts val="1200"/>
              </a:spcBef>
              <a:spcAft>
                <a:spcPts val="0"/>
              </a:spcAft>
              <a:buClrTx/>
              <a:buSzTx/>
              <a:buFont typeface="Arial" panose="020B0604020202020204" pitchFamily="34" charset="0"/>
              <a:buChar char="•"/>
              <a:tabLst/>
              <a:defRPr/>
            </a:pPr>
            <a:endParaRPr lang="en-US" sz="1200" dirty="0"/>
          </a:p>
          <a:p>
            <a:pPr marL="171450" marR="0" lvl="0" indent="-171450" algn="l" defTabSz="914400" rtl="0" eaLnBrk="1" fontAlgn="auto" latinLnBrk="0" hangingPunct="1">
              <a:lnSpc>
                <a:spcPct val="125000"/>
              </a:lnSpc>
              <a:spcBef>
                <a:spcPts val="1200"/>
              </a:spcBef>
              <a:spcAft>
                <a:spcPts val="0"/>
              </a:spcAft>
              <a:buClrTx/>
              <a:buSzTx/>
              <a:buFont typeface="Arial" panose="020B0604020202020204" pitchFamily="34" charset="0"/>
              <a:buChar char="•"/>
              <a:tabLst/>
              <a:defRPr/>
            </a:pPr>
            <a:r>
              <a:rPr lang="en-US" sz="1200" dirty="0"/>
              <a:t>Farmers practise conservation tillage (tilling only where seeds will be planted), which protects the soil, reduces compaction and erosion, and uses much less fuel.</a:t>
            </a:r>
            <a:r>
              <a:rPr lang="en-US" dirty="0"/>
              <a:t> All together in Ontario, farmers save more than 170 million </a:t>
            </a:r>
            <a:r>
              <a:rPr lang="en-CA" noProof="0" dirty="0"/>
              <a:t>litres</a:t>
            </a:r>
            <a:r>
              <a:rPr lang="en-US" dirty="0"/>
              <a:t> of fuel per year. That is like taking 122,000 cars off the road!</a:t>
            </a:r>
          </a:p>
          <a:p>
            <a:pPr marL="171450" marR="0" lvl="0" indent="-171450" algn="l" defTabSz="914400" rtl="0" eaLnBrk="1" fontAlgn="auto" latinLnBrk="0" hangingPunct="1">
              <a:lnSpc>
                <a:spcPct val="125000"/>
              </a:lnSpc>
              <a:spcBef>
                <a:spcPts val="120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25000"/>
              </a:lnSpc>
              <a:spcBef>
                <a:spcPts val="1200"/>
              </a:spcBef>
              <a:spcAft>
                <a:spcPts val="0"/>
              </a:spcAft>
              <a:buClrTx/>
              <a:buSzTx/>
              <a:buFont typeface="Arial" panose="020B0604020202020204" pitchFamily="34" charset="0"/>
              <a:buChar char="•"/>
              <a:tabLst/>
              <a:defRPr/>
            </a:pPr>
            <a:r>
              <a:rPr lang="en-US" dirty="0"/>
              <a:t>Farmers today use drones to check their fields—no driving! And they use satellite images to see what’s happening in the fields—poor drainage, insect infestations, plant health. They also use GPS to guide equipment to make sure driving is very precise, with no wide turns or overlapping rows. </a:t>
            </a:r>
          </a:p>
          <a:p>
            <a:pPr marL="171450" indent="-171450">
              <a:lnSpc>
                <a:spcPct val="125000"/>
              </a:lnSpc>
              <a:spcBef>
                <a:spcPts val="1200"/>
              </a:spcBef>
              <a:buFont typeface="Arial" panose="020B0604020202020204" pitchFamily="34" charset="0"/>
              <a:buChar char="•"/>
            </a:pPr>
            <a:endParaRPr lang="en-US" sz="1200" dirty="0"/>
          </a:p>
        </p:txBody>
      </p:sp>
      <p:sp>
        <p:nvSpPr>
          <p:cNvPr id="4" name="Slide Number Placeholder 3"/>
          <p:cNvSpPr>
            <a:spLocks noGrp="1"/>
          </p:cNvSpPr>
          <p:nvPr>
            <p:ph type="sldNum" sz="quarter" idx="5"/>
          </p:nvPr>
        </p:nvSpPr>
        <p:spPr/>
        <p:txBody>
          <a:bodyPr/>
          <a:lstStyle/>
          <a:p>
            <a:fld id="{A1152B4D-80B6-452C-A7D7-277FD7B18C08}" type="slidenum">
              <a:rPr lang="en-CA" smtClean="0"/>
              <a:t>17</a:t>
            </a:fld>
            <a:endParaRPr lang="en-CA" dirty="0"/>
          </a:p>
        </p:txBody>
      </p:sp>
    </p:spTree>
    <p:extLst>
      <p:ext uri="{BB962C8B-B14F-4D97-AF65-F5344CB8AC3E}">
        <p14:creationId xmlns:p14="http://schemas.microsoft.com/office/powerpoint/2010/main" val="22122173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1" dirty="0">
                <a:solidFill>
                  <a:schemeClr val="tx1"/>
                </a:solidFill>
              </a:rPr>
              <a:t>Cover crops</a:t>
            </a:r>
          </a:p>
          <a:p>
            <a:pPr marL="171450" indent="-171450">
              <a:lnSpc>
                <a:spcPct val="125000"/>
              </a:lnSpc>
              <a:spcBef>
                <a:spcPts val="2400"/>
              </a:spcBef>
              <a:buFont typeface="Arial" panose="020B0604020202020204" pitchFamily="34" charset="0"/>
              <a:buChar char="•"/>
            </a:pPr>
            <a:r>
              <a:rPr lang="en-US" sz="1200" dirty="0"/>
              <a:t>A cover crop is a crop (such as radish, closer, winter wheat, oats, turnips, sunflowers etc.) that are planted primarily to benefit the soil. They are planted into bare soil after harvest to provide a “cover” over that soil to protect it from erosion, break up compaction, or boost soil health by adding nutrients. </a:t>
            </a:r>
          </a:p>
          <a:p>
            <a:pPr marL="171450" indent="-171450">
              <a:lnSpc>
                <a:spcPct val="125000"/>
              </a:lnSpc>
              <a:spcBef>
                <a:spcPts val="2400"/>
              </a:spcBef>
              <a:buFont typeface="Arial" panose="020B0604020202020204" pitchFamily="34" charset="0"/>
              <a:buChar char="•"/>
            </a:pPr>
            <a:r>
              <a:rPr lang="en-US" sz="1200" dirty="0"/>
              <a:t>Their roots provide a solution to compaction by digging deep into the soil to break up the compacted soil particles. </a:t>
            </a:r>
          </a:p>
          <a:p>
            <a:pPr marL="171450" indent="-171450">
              <a:lnSpc>
                <a:spcPct val="125000"/>
              </a:lnSpc>
              <a:spcBef>
                <a:spcPts val="2400"/>
              </a:spcBef>
              <a:buFont typeface="Arial" panose="020B0604020202020204" pitchFamily="34" charset="0"/>
              <a:buChar char="•"/>
            </a:pPr>
            <a:r>
              <a:rPr lang="en-US" sz="1200" dirty="0"/>
              <a:t>They will reduce erosion by “holding” the soil in place from wind or water movement. </a:t>
            </a:r>
          </a:p>
          <a:p>
            <a:pPr marL="0" indent="0">
              <a:lnSpc>
                <a:spcPct val="125000"/>
              </a:lnSpc>
              <a:spcBef>
                <a:spcPts val="2400"/>
              </a:spcBef>
              <a:buFont typeface="Arial" panose="020B0604020202020204" pitchFamily="34" charset="0"/>
              <a:buNone/>
            </a:pPr>
            <a:endParaRPr lang="en-US" sz="1200" dirty="0"/>
          </a:p>
          <a:p>
            <a:pPr marL="0" indent="0">
              <a:lnSpc>
                <a:spcPct val="125000"/>
              </a:lnSpc>
              <a:spcBef>
                <a:spcPts val="2400"/>
              </a:spcBef>
              <a:buFont typeface="Arial" panose="020B0604020202020204" pitchFamily="34" charset="0"/>
              <a:buNone/>
            </a:pPr>
            <a:r>
              <a:rPr lang="en-US" sz="1200" dirty="0"/>
              <a:t>For more information visit: https://goodineverygrain.ca/2018/10/04/cover-crops-101/ </a:t>
            </a:r>
          </a:p>
        </p:txBody>
      </p:sp>
      <p:sp>
        <p:nvSpPr>
          <p:cNvPr id="4" name="Slide Number Placeholder 3"/>
          <p:cNvSpPr>
            <a:spLocks noGrp="1"/>
          </p:cNvSpPr>
          <p:nvPr>
            <p:ph type="sldNum" sz="quarter" idx="5"/>
          </p:nvPr>
        </p:nvSpPr>
        <p:spPr/>
        <p:txBody>
          <a:bodyPr/>
          <a:lstStyle/>
          <a:p>
            <a:fld id="{A1152B4D-80B6-452C-A7D7-277FD7B18C08}" type="slidenum">
              <a:rPr lang="en-CA" smtClean="0"/>
              <a:t>18</a:t>
            </a:fld>
            <a:endParaRPr lang="en-CA" dirty="0"/>
          </a:p>
        </p:txBody>
      </p:sp>
    </p:spTree>
    <p:extLst>
      <p:ext uri="{BB962C8B-B14F-4D97-AF65-F5344CB8AC3E}">
        <p14:creationId xmlns:p14="http://schemas.microsoft.com/office/powerpoint/2010/main" val="31322157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a:solidFill>
                  <a:schemeClr val="tx1"/>
                </a:solidFill>
                <a:latin typeface="+mn-lt"/>
              </a:rPr>
              <a:t>Innovative Technology</a:t>
            </a:r>
          </a:p>
          <a:p>
            <a:pPr marL="171450" indent="-171450">
              <a:lnSpc>
                <a:spcPct val="106000"/>
              </a:lnSpc>
              <a:spcBef>
                <a:spcPts val="2400"/>
              </a:spcBef>
              <a:buClr>
                <a:schemeClr val="dk1"/>
              </a:buClr>
              <a:buSzPct val="100000"/>
              <a:buFont typeface="Arial" panose="020B0604020202020204" pitchFamily="34" charset="0"/>
              <a:buChar char="•"/>
            </a:pPr>
            <a:r>
              <a:rPr lang="en-US" dirty="0"/>
              <a:t>Work is being done to find solutions to soil compaction. Some of these solutions include changing farming practices but others are involving innovative technology. </a:t>
            </a:r>
          </a:p>
          <a:p>
            <a:pPr marL="171450" indent="-171450">
              <a:lnSpc>
                <a:spcPct val="106000"/>
              </a:lnSpc>
              <a:spcBef>
                <a:spcPts val="2400"/>
              </a:spcBef>
              <a:buClr>
                <a:schemeClr val="dk1"/>
              </a:buClr>
              <a:buSzPct val="100000"/>
              <a:buFont typeface="Arial" panose="020B0604020202020204" pitchFamily="34" charset="0"/>
              <a:buChar char="•"/>
            </a:pPr>
            <a:r>
              <a:rPr lang="en-US" dirty="0"/>
              <a:t>Some of it is low tech — changing the type of equipment used on the fields or even changing tire sizes and types. </a:t>
            </a:r>
          </a:p>
          <a:p>
            <a:pPr marL="171450" indent="-171450">
              <a:lnSpc>
                <a:spcPct val="106000"/>
              </a:lnSpc>
              <a:spcBef>
                <a:spcPts val="2400"/>
              </a:spcBef>
              <a:buClr>
                <a:schemeClr val="dk1"/>
              </a:buClr>
              <a:buSzPct val="100000"/>
              <a:buFont typeface="Arial" panose="020B0604020202020204" pitchFamily="34" charset="0"/>
              <a:buChar char="•"/>
            </a:pPr>
            <a:r>
              <a:rPr lang="en-US" dirty="0"/>
              <a:t>Some farm equipment are using tracks (like on a bulldozer!) instead of tires. Tracks can help </a:t>
            </a:r>
            <a:r>
              <a:rPr lang="en-US" b="0" i="0" dirty="0">
                <a:solidFill>
                  <a:srgbClr val="040C28"/>
                </a:solidFill>
                <a:effectLst/>
                <a:latin typeface="Google Sans"/>
              </a:rPr>
              <a:t>distribute the weight of the tractor more evenly over a larger surface area</a:t>
            </a:r>
            <a:r>
              <a:rPr lang="en-US" dirty="0"/>
              <a:t> </a:t>
            </a:r>
          </a:p>
          <a:p>
            <a:pPr marL="171450" indent="-171450">
              <a:lnSpc>
                <a:spcPct val="106000"/>
              </a:lnSpc>
              <a:spcBef>
                <a:spcPts val="2400"/>
              </a:spcBef>
              <a:buClr>
                <a:schemeClr val="dk1"/>
              </a:buClr>
              <a:buSzPct val="100000"/>
              <a:buFont typeface="Arial" panose="020B0604020202020204" pitchFamily="34" charset="0"/>
              <a:buChar char="•"/>
            </a:pPr>
            <a:r>
              <a:rPr lang="en-US" dirty="0"/>
              <a:t>Old farm equipment has skinny, thin tires that really concentrated the weight of the machine within that small tread space. Now, farm equipment has thick, wide tires that also </a:t>
            </a:r>
            <a:r>
              <a:rPr lang="en-US" b="0" i="0" dirty="0">
                <a:solidFill>
                  <a:srgbClr val="040C28"/>
                </a:solidFill>
                <a:effectLst/>
                <a:latin typeface="Google Sans"/>
              </a:rPr>
              <a:t>distributes the weight of the tractor more evenly over a larger surface area which reduces compaction. </a:t>
            </a:r>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19</a:t>
            </a:fld>
            <a:endParaRPr lang="en-CA" dirty="0"/>
          </a:p>
        </p:txBody>
      </p:sp>
    </p:spTree>
    <p:extLst>
      <p:ext uri="{BB962C8B-B14F-4D97-AF65-F5344CB8AC3E}">
        <p14:creationId xmlns:p14="http://schemas.microsoft.com/office/powerpoint/2010/main" val="2890066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a:solidFill>
                  <a:schemeClr val="tx1"/>
                </a:solidFill>
                <a:latin typeface="+mn-lt"/>
              </a:rPr>
              <a:t>Innovative Technology</a:t>
            </a:r>
          </a:p>
          <a:p>
            <a:pPr marL="171450" indent="-171450">
              <a:lnSpc>
                <a:spcPct val="106000"/>
              </a:lnSpc>
              <a:spcBef>
                <a:spcPts val="2400"/>
              </a:spcBef>
              <a:buClr>
                <a:schemeClr val="dk1"/>
              </a:buClr>
              <a:buSzPct val="100000"/>
              <a:buFont typeface="Arial" panose="020B0604020202020204" pitchFamily="34" charset="0"/>
              <a:buChar char="•"/>
            </a:pPr>
            <a:r>
              <a:rPr lang="en-US" dirty="0"/>
              <a:t>Work is being done to find a solution to soil compaction. Some of these solutions include changing farming practices but others are involving innovative technology</a:t>
            </a:r>
          </a:p>
          <a:p>
            <a:pPr marL="171450" indent="-171450">
              <a:lnSpc>
                <a:spcPct val="106000"/>
              </a:lnSpc>
              <a:spcBef>
                <a:spcPts val="2400"/>
              </a:spcBef>
              <a:buClr>
                <a:schemeClr val="dk1"/>
              </a:buClr>
              <a:buSzPct val="100000"/>
              <a:buFont typeface="Arial" panose="020B0604020202020204" pitchFamily="34" charset="0"/>
              <a:buChar char="•"/>
            </a:pPr>
            <a:r>
              <a:rPr lang="en-US" dirty="0"/>
              <a:t>Some of it is high tech — using drone mapping to monitor fields and then using that digital mapping to complete some farming practices! This includes planting seeds from the air and spraying fertilizer or pesticides only where they are needed in the field. </a:t>
            </a:r>
          </a:p>
          <a:p>
            <a:pPr marL="171450" indent="-171450">
              <a:lnSpc>
                <a:spcPct val="106000"/>
              </a:lnSpc>
              <a:spcBef>
                <a:spcPts val="2400"/>
              </a:spcBef>
              <a:buClr>
                <a:schemeClr val="dk1"/>
              </a:buClr>
              <a:buSzPct val="100000"/>
              <a:buFont typeface="Arial" panose="020B0604020202020204" pitchFamily="34" charset="0"/>
              <a:buChar char="•"/>
            </a:pPr>
            <a:r>
              <a:rPr lang="en-US" dirty="0"/>
              <a:t>Let’s watch some videos to learn more! (Could be shown at lunch time.)</a:t>
            </a:r>
          </a:p>
          <a:p>
            <a:pPr marL="171450" indent="-171450">
              <a:lnSpc>
                <a:spcPct val="106000"/>
              </a:lnSpc>
              <a:spcBef>
                <a:spcPts val="2400"/>
              </a:spcBef>
              <a:buClr>
                <a:schemeClr val="dk1"/>
              </a:buClr>
              <a:buSzPct val="100000"/>
              <a:buFont typeface="Arial" panose="020B0604020202020204" pitchFamily="34" charset="0"/>
              <a:buChar char="•"/>
            </a:pPr>
            <a:r>
              <a:rPr lang="en-US" dirty="0"/>
              <a:t>This video shows 10 innovative farm machines. Which ones do you think will prevent soil compaction?</a:t>
            </a:r>
          </a:p>
          <a:p>
            <a:pPr marL="0" indent="0">
              <a:lnSpc>
                <a:spcPct val="106000"/>
              </a:lnSpc>
              <a:spcBef>
                <a:spcPts val="2400"/>
              </a:spcBef>
              <a:buClr>
                <a:schemeClr val="dk1"/>
              </a:buClr>
              <a:buSzPct val="100000"/>
              <a:buFont typeface="Arial" panose="020B0604020202020204" pitchFamily="34" charset="0"/>
              <a:buNone/>
            </a:pPr>
            <a:r>
              <a:rPr lang="en-US" dirty="0"/>
              <a:t>     https://www.youtube.com/watch?v=K-FvYZv785U</a:t>
            </a:r>
          </a:p>
          <a:p>
            <a:pPr marL="171450" indent="-171450">
              <a:lnSpc>
                <a:spcPct val="106000"/>
              </a:lnSpc>
              <a:spcBef>
                <a:spcPts val="2400"/>
              </a:spcBef>
              <a:buClr>
                <a:schemeClr val="dk1"/>
              </a:buClr>
              <a:buSzPct val="1000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20</a:t>
            </a:fld>
            <a:endParaRPr lang="en-CA" dirty="0"/>
          </a:p>
        </p:txBody>
      </p:sp>
    </p:spTree>
    <p:extLst>
      <p:ext uri="{BB962C8B-B14F-4D97-AF65-F5344CB8AC3E}">
        <p14:creationId xmlns:p14="http://schemas.microsoft.com/office/powerpoint/2010/main" val="1505839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2</a:t>
            </a:fld>
            <a:endParaRPr lang="en-CA"/>
          </a:p>
        </p:txBody>
      </p:sp>
    </p:spTree>
    <p:extLst>
      <p:ext uri="{BB962C8B-B14F-4D97-AF65-F5344CB8AC3E}">
        <p14:creationId xmlns:p14="http://schemas.microsoft.com/office/powerpoint/2010/main" val="3885610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a:solidFill>
                  <a:schemeClr val="tx1"/>
                </a:solidFill>
                <a:latin typeface="+mn-lt"/>
              </a:rPr>
              <a:t>Innovative Technology</a:t>
            </a:r>
          </a:p>
          <a:p>
            <a:pPr marL="0" marR="0" lvl="0" indent="0" algn="l" defTabSz="914400" rtl="0" eaLnBrk="1" fontAlgn="auto" latinLnBrk="0" hangingPunct="1">
              <a:lnSpc>
                <a:spcPct val="106000"/>
              </a:lnSpc>
              <a:spcBef>
                <a:spcPts val="2400"/>
              </a:spcBef>
              <a:spcAft>
                <a:spcPts val="0"/>
              </a:spcAft>
              <a:buClr>
                <a:schemeClr val="dk1"/>
              </a:buClr>
              <a:buSzPct val="100000"/>
              <a:buFontTx/>
              <a:buNone/>
              <a:tabLst/>
              <a:defRPr/>
            </a:pPr>
            <a:r>
              <a:rPr lang="en-US" dirty="0"/>
              <a:t>Work is being done to find a solution to soil compaction. Some of these solutions include changing farming practices but others are involving innovative technology</a:t>
            </a:r>
          </a:p>
          <a:p>
            <a:pPr marL="171450" indent="-171450">
              <a:lnSpc>
                <a:spcPct val="106000"/>
              </a:lnSpc>
              <a:spcBef>
                <a:spcPts val="2400"/>
              </a:spcBef>
              <a:buClr>
                <a:schemeClr val="dk1"/>
              </a:buClr>
              <a:buSzPct val="100000"/>
              <a:buFont typeface="Arial" panose="020B0604020202020204" pitchFamily="34" charset="0"/>
              <a:buChar char="•"/>
            </a:pPr>
            <a:r>
              <a:rPr lang="en-US" dirty="0"/>
              <a:t>Along with digital mapping, farmers use GPS and auto-steer (self-steering) in their tractors. This can help farmers drive in straight, even lines; prevents overlapping of the farm machinery and can also help them spray only where necessary, so they are not driving on every bit of their fields.  </a:t>
            </a:r>
            <a:r>
              <a:rPr lang="en-US" b="1" dirty="0"/>
              <a:t>https://canadianfoodfocus.org/on-the-farm/gps-helps-farmers-use-less-pesticides/</a:t>
            </a:r>
          </a:p>
        </p:txBody>
      </p:sp>
      <p:sp>
        <p:nvSpPr>
          <p:cNvPr id="4" name="Slide Number Placeholder 3"/>
          <p:cNvSpPr>
            <a:spLocks noGrp="1"/>
          </p:cNvSpPr>
          <p:nvPr>
            <p:ph type="sldNum" sz="quarter" idx="5"/>
          </p:nvPr>
        </p:nvSpPr>
        <p:spPr/>
        <p:txBody>
          <a:bodyPr/>
          <a:lstStyle/>
          <a:p>
            <a:fld id="{A1152B4D-80B6-452C-A7D7-277FD7B18C08}" type="slidenum">
              <a:rPr lang="en-CA" smtClean="0"/>
              <a:t>21</a:t>
            </a:fld>
            <a:endParaRPr lang="en-CA" dirty="0"/>
          </a:p>
        </p:txBody>
      </p:sp>
    </p:spTree>
    <p:extLst>
      <p:ext uri="{BB962C8B-B14F-4D97-AF65-F5344CB8AC3E}">
        <p14:creationId xmlns:p14="http://schemas.microsoft.com/office/powerpoint/2010/main" val="16242427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pPr>
            <a:r>
              <a:rPr lang="en-US" sz="180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Innovative Technology</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6000"/>
              </a:lnSpc>
            </a:pPr>
            <a:r>
              <a:rPr lang="en-US"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Work is being done to find a solution to soil compaction. Some of these solutions include changing farming practices but others involve innovative technology. </a:t>
            </a:r>
            <a:endParaRPr lang="en-CA"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6000"/>
              </a:lnSpc>
            </a:pPr>
            <a:endParaRPr lang="en-CA"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6000"/>
              </a:lnSpc>
            </a:pPr>
            <a:r>
              <a:rPr lang="en-US"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Farmers can use drones and satellite technology to create maps of their fields to look at plant health or soil conditions. These maps allow farmers to precisely manage their plants’ needs or fix any soil challenges by creating regions within their farm and seeing visually the overall health of the farm.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22</a:t>
            </a:fld>
            <a:endParaRPr lang="en-CA"/>
          </a:p>
        </p:txBody>
      </p:sp>
    </p:spTree>
    <p:extLst>
      <p:ext uri="{BB962C8B-B14F-4D97-AF65-F5344CB8AC3E}">
        <p14:creationId xmlns:p14="http://schemas.microsoft.com/office/powerpoint/2010/main" val="20660361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a:solidFill>
                  <a:schemeClr val="tx1"/>
                </a:solidFill>
                <a:latin typeface="+mn-lt"/>
              </a:rPr>
              <a:t>Innovative Technology</a:t>
            </a:r>
          </a:p>
          <a:p>
            <a:pPr marL="0" marR="0" lvl="0" indent="0" algn="l" defTabSz="914400" rtl="0" eaLnBrk="1" fontAlgn="auto" latinLnBrk="0" hangingPunct="1">
              <a:lnSpc>
                <a:spcPct val="106000"/>
              </a:lnSpc>
              <a:spcBef>
                <a:spcPts val="2400"/>
              </a:spcBef>
              <a:spcAft>
                <a:spcPts val="0"/>
              </a:spcAft>
              <a:buClr>
                <a:schemeClr val="dk1"/>
              </a:buClr>
              <a:buSzPct val="100000"/>
              <a:buFont typeface="Arial" panose="020B0604020202020204" pitchFamily="34" charset="0"/>
              <a:buNone/>
              <a:tabLst/>
              <a:defRPr/>
            </a:pPr>
            <a:r>
              <a:rPr lang="en-US" dirty="0"/>
              <a:t>Work is being done to find a solution to soil compaction. Some of these solutions include changing farming practices but others are involving innovative technology</a:t>
            </a:r>
          </a:p>
          <a:p>
            <a:pPr marL="0" marR="0" lvl="0" indent="0" algn="l" defTabSz="914400" rtl="0" eaLnBrk="1" fontAlgn="auto" latinLnBrk="0" hangingPunct="1">
              <a:lnSpc>
                <a:spcPct val="106000"/>
              </a:lnSpc>
              <a:spcBef>
                <a:spcPts val="2400"/>
              </a:spcBef>
              <a:spcAft>
                <a:spcPts val="0"/>
              </a:spcAft>
              <a:buClr>
                <a:schemeClr val="dk1"/>
              </a:buClr>
              <a:buSzPct val="100000"/>
              <a:buFont typeface="Arial" panose="020B0604020202020204" pitchFamily="34" charset="0"/>
              <a:buNone/>
              <a:tabLst/>
              <a:defRPr/>
            </a:pPr>
            <a:endParaRPr lang="en-US" dirty="0"/>
          </a:p>
          <a:p>
            <a:pPr marL="0" marR="0" lvl="0" indent="0" algn="l" defTabSz="914400" rtl="0" eaLnBrk="1" fontAlgn="auto" latinLnBrk="0" hangingPunct="1">
              <a:lnSpc>
                <a:spcPct val="106000"/>
              </a:lnSpc>
              <a:spcBef>
                <a:spcPts val="2400"/>
              </a:spcBef>
              <a:spcAft>
                <a:spcPts val="0"/>
              </a:spcAft>
              <a:buClr>
                <a:schemeClr val="dk1"/>
              </a:buClr>
              <a:buSzPct val="100000"/>
              <a:buFont typeface="Arial" panose="020B0604020202020204" pitchFamily="34" charset="0"/>
              <a:buNone/>
              <a:tabLst/>
              <a:defRPr/>
            </a:pPr>
            <a:r>
              <a:rPr lang="en-US" dirty="0"/>
              <a:t>The Dino Robot is a weeding machine that has been tested in Canada: </a:t>
            </a:r>
            <a:r>
              <a:rPr lang="en-US" b="1" dirty="0"/>
              <a:t>https://www.naio-technologies.com/en/news/large-scale-vegetable-weeding-in-canada-with-dino/ </a:t>
            </a:r>
            <a:r>
              <a:rPr lang="en-US" dirty="0"/>
              <a:t>(Text is in English and French; videos are in French).</a:t>
            </a:r>
          </a:p>
          <a:p>
            <a:pPr marL="171450" indent="-171450">
              <a:buFont typeface="Arial" panose="020B0604020202020204" pitchFamily="34" charset="0"/>
              <a:buChar char="•"/>
            </a:pP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23</a:t>
            </a:fld>
            <a:endParaRPr lang="en-CA" dirty="0"/>
          </a:p>
        </p:txBody>
      </p:sp>
    </p:spTree>
    <p:extLst>
      <p:ext uri="{BB962C8B-B14F-4D97-AF65-F5344CB8AC3E}">
        <p14:creationId xmlns:p14="http://schemas.microsoft.com/office/powerpoint/2010/main" val="2068941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24</a:t>
            </a:fld>
            <a:endParaRPr lang="en-CA"/>
          </a:p>
        </p:txBody>
      </p:sp>
    </p:spTree>
    <p:extLst>
      <p:ext uri="{BB962C8B-B14F-4D97-AF65-F5344CB8AC3E}">
        <p14:creationId xmlns:p14="http://schemas.microsoft.com/office/powerpoint/2010/main" val="27147718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effectLst/>
                <a:latin typeface="Lexend Deca Light" pitchFamily="2" charset="77"/>
                <a:ea typeface="Calibri" panose="020F0502020204030204" pitchFamily="34" charset="0"/>
                <a:cs typeface="Times New Roman" panose="02020603050405020304" pitchFamily="18" charset="0"/>
              </a:rPr>
              <a:t>Students will learn the importance of soil nutrients, the three essential soil nutrients, and how farmers manage the soil in their fields to keep it healthy. </a:t>
            </a: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25</a:t>
            </a:fld>
            <a:endParaRPr lang="en-CA"/>
          </a:p>
        </p:txBody>
      </p:sp>
    </p:spTree>
    <p:extLst>
      <p:ext uri="{BB962C8B-B14F-4D97-AF65-F5344CB8AC3E}">
        <p14:creationId xmlns:p14="http://schemas.microsoft.com/office/powerpoint/2010/main" val="748453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4</a:t>
            </a:fld>
            <a:endParaRPr lang="en-CA" dirty="0"/>
          </a:p>
        </p:txBody>
      </p:sp>
    </p:spTree>
    <p:extLst>
      <p:ext uri="{BB962C8B-B14F-4D97-AF65-F5344CB8AC3E}">
        <p14:creationId xmlns:p14="http://schemas.microsoft.com/office/powerpoint/2010/main" val="3724736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tx1"/>
                </a:solidFill>
                <a:latin typeface="+mn-lt"/>
              </a:rPr>
              <a:t>Learning Objectives</a:t>
            </a:r>
          </a:p>
          <a:p>
            <a:pPr marL="171450" indent="-171450">
              <a:lnSpc>
                <a:spcPct val="100000"/>
              </a:lnSpc>
              <a:spcBef>
                <a:spcPts val="2400"/>
              </a:spcBef>
              <a:buFont typeface="Arial" panose="020B0604020202020204" pitchFamily="34" charset="0"/>
              <a:buChar char="•"/>
            </a:pPr>
            <a:r>
              <a:rPr lang="en-US" dirty="0"/>
              <a:t>Understand how soil is compacted and why it matters. </a:t>
            </a:r>
          </a:p>
          <a:p>
            <a:pPr marL="171450" indent="-171450">
              <a:lnSpc>
                <a:spcPct val="100000"/>
              </a:lnSpc>
              <a:spcBef>
                <a:spcPts val="2400"/>
              </a:spcBef>
              <a:buFont typeface="Arial" panose="020B0604020202020204" pitchFamily="34" charset="0"/>
              <a:buChar char="•"/>
            </a:pPr>
            <a:r>
              <a:rPr lang="en-US" dirty="0"/>
              <a:t>Assess human impact on soils, ways we can improve the quality of soils, and how farmers protect and maintain soil health.</a:t>
            </a:r>
          </a:p>
        </p:txBody>
      </p:sp>
      <p:sp>
        <p:nvSpPr>
          <p:cNvPr id="4" name="Slide Number Placeholder 3"/>
          <p:cNvSpPr>
            <a:spLocks noGrp="1"/>
          </p:cNvSpPr>
          <p:nvPr>
            <p:ph type="sldNum" sz="quarter" idx="5"/>
          </p:nvPr>
        </p:nvSpPr>
        <p:spPr/>
        <p:txBody>
          <a:bodyPr/>
          <a:lstStyle/>
          <a:p>
            <a:fld id="{A1152B4D-80B6-452C-A7D7-277FD7B18C08}" type="slidenum">
              <a:rPr lang="en-CA" smtClean="0"/>
              <a:t>5</a:t>
            </a:fld>
            <a:endParaRPr lang="en-CA" dirty="0"/>
          </a:p>
        </p:txBody>
      </p:sp>
    </p:spTree>
    <p:extLst>
      <p:ext uri="{BB962C8B-B14F-4D97-AF65-F5344CB8AC3E}">
        <p14:creationId xmlns:p14="http://schemas.microsoft.com/office/powerpoint/2010/main" val="850832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students – What do you notice about this picture?  </a:t>
            </a:r>
          </a:p>
          <a:p>
            <a:r>
              <a:rPr lang="en-US" dirty="0"/>
              <a:t>Likely answers are cracks, dead bits of grass, very little green grass. Encourage students to take their observations further; do they think they could poke a finger into the soil? Or plant a seed?</a:t>
            </a: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6</a:t>
            </a:fld>
            <a:endParaRPr lang="en-CA" dirty="0"/>
          </a:p>
        </p:txBody>
      </p:sp>
    </p:spTree>
    <p:extLst>
      <p:ext uri="{BB962C8B-B14F-4D97-AF65-F5344CB8AC3E}">
        <p14:creationId xmlns:p14="http://schemas.microsoft.com/office/powerpoint/2010/main" val="36588811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1" dirty="0">
                <a:solidFill>
                  <a:schemeClr val="tx1"/>
                </a:solidFill>
              </a:rPr>
              <a:t>What is Compacted Soil?</a:t>
            </a:r>
          </a:p>
          <a:p>
            <a:pPr marL="171450" indent="-171450">
              <a:lnSpc>
                <a:spcPct val="125000"/>
              </a:lnSpc>
              <a:spcBef>
                <a:spcPts val="1200"/>
              </a:spcBef>
              <a:buFont typeface="Arial" panose="020B0604020202020204" pitchFamily="34" charset="0"/>
              <a:buChar char="•"/>
            </a:pPr>
            <a:r>
              <a:rPr lang="en-US" sz="1200" dirty="0"/>
              <a:t>Soil is compacted when something presses down on it and soil particles are pushed together</a:t>
            </a:r>
          </a:p>
          <a:p>
            <a:pPr marL="171450" indent="-171450">
              <a:lnSpc>
                <a:spcPct val="125000"/>
              </a:lnSpc>
              <a:spcBef>
                <a:spcPts val="1200"/>
              </a:spcBef>
              <a:buFont typeface="Arial" panose="020B0604020202020204" pitchFamily="34" charset="0"/>
              <a:buChar char="•"/>
            </a:pPr>
            <a:r>
              <a:rPr lang="en-US" sz="1200" dirty="0"/>
              <a:t>This makes it more difficult for water to drain through the soil, roots to grow through the soil, and even seedlings to emerge from the soil. </a:t>
            </a:r>
          </a:p>
        </p:txBody>
      </p:sp>
      <p:sp>
        <p:nvSpPr>
          <p:cNvPr id="4" name="Slide Number Placeholder 3"/>
          <p:cNvSpPr>
            <a:spLocks noGrp="1"/>
          </p:cNvSpPr>
          <p:nvPr>
            <p:ph type="sldNum" sz="quarter" idx="5"/>
          </p:nvPr>
        </p:nvSpPr>
        <p:spPr/>
        <p:txBody>
          <a:bodyPr/>
          <a:lstStyle/>
          <a:p>
            <a:fld id="{A1152B4D-80B6-452C-A7D7-277FD7B18C08}" type="slidenum">
              <a:rPr lang="en-CA" smtClean="0"/>
              <a:t>7</a:t>
            </a:fld>
            <a:endParaRPr lang="en-CA" dirty="0"/>
          </a:p>
        </p:txBody>
      </p:sp>
    </p:spTree>
    <p:extLst>
      <p:ext uri="{BB962C8B-B14F-4D97-AF65-F5344CB8AC3E}">
        <p14:creationId xmlns:p14="http://schemas.microsoft.com/office/powerpoint/2010/main" val="2074885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1" dirty="0">
                <a:solidFill>
                  <a:schemeClr val="tx1"/>
                </a:solidFill>
              </a:rPr>
              <a:t>What Causes it?</a:t>
            </a:r>
          </a:p>
          <a:p>
            <a:pPr marL="342900" lvl="0" indent="-342900">
              <a:buFont typeface="Arial" panose="020B0604020202020204" pitchFamily="34" charset="0"/>
              <a:buChar char="•"/>
              <a:tabLst>
                <a:tab pos="457200" algn="l"/>
              </a:tabLst>
            </a:pPr>
            <a:r>
              <a:rPr lang="en-US" sz="1800" dirty="0">
                <a:effectLst/>
                <a:latin typeface="Century Gothic" panose="020B0502020202020204" pitchFamily="34" charset="0"/>
                <a:ea typeface="Calibri" panose="020F0502020204030204" pitchFamily="34" charset="0"/>
                <a:cs typeface="Times New Roman" panose="02020603050405020304" pitchFamily="18" charset="0"/>
              </a:rPr>
              <a:t>Different types of soil can be affected differently in the same conditions.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tabLst>
                <a:tab pos="457200" algn="l"/>
              </a:tabLst>
            </a:pPr>
            <a:r>
              <a:rPr lang="en-US" sz="1800" dirty="0">
                <a:effectLst/>
                <a:latin typeface="Century Gothic" panose="020B0502020202020204" pitchFamily="34" charset="0"/>
                <a:ea typeface="Calibri" panose="020F0502020204030204" pitchFamily="34" charset="0"/>
                <a:cs typeface="Times New Roman" panose="02020603050405020304" pitchFamily="18" charset="0"/>
              </a:rPr>
              <a:t>Soil can be compacted by heavy rainfall. Each drop is like a tiny hammer, making a hole in the soil.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tabLst>
                <a:tab pos="457200" algn="l"/>
              </a:tabLst>
            </a:pPr>
            <a:r>
              <a:rPr lang="en-US" sz="1800" dirty="0">
                <a:effectLst/>
                <a:latin typeface="Century Gothic" panose="020B0502020202020204" pitchFamily="34" charset="0"/>
                <a:ea typeface="Calibri" panose="020F0502020204030204" pitchFamily="34" charset="0"/>
                <a:cs typeface="Times New Roman" panose="02020603050405020304" pitchFamily="18" charset="0"/>
              </a:rPr>
              <a:t>Driving on soil, especially with heavy vehicles, can leave deep marks, and compact the soil under the tire treads.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tabLst>
                <a:tab pos="457200" algn="l"/>
              </a:tabLst>
            </a:pPr>
            <a:r>
              <a:rPr lang="en-CA" sz="1800" dirty="0">
                <a:effectLst/>
                <a:latin typeface="Century Gothic" panose="020B0502020202020204" pitchFamily="34" charset="0"/>
                <a:ea typeface="Calibri" panose="020F0502020204030204" pitchFamily="34" charset="0"/>
                <a:cs typeface="Times New Roman" panose="02020603050405020304" pitchFamily="18" charset="0"/>
              </a:rPr>
              <a:t>Driving on wet soil can also compact the soil together.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tabLst>
                <a:tab pos="457200" algn="l"/>
              </a:tabLst>
            </a:pPr>
            <a:r>
              <a:rPr lang="en-US" sz="1800" dirty="0">
                <a:effectLst/>
                <a:latin typeface="Century Gothic" panose="020B0502020202020204" pitchFamily="34" charset="0"/>
                <a:ea typeface="Calibri" panose="020F0502020204030204" pitchFamily="34" charset="0"/>
                <a:cs typeface="Times New Roman" panose="02020603050405020304" pitchFamily="18" charset="0"/>
              </a:rPr>
              <a:t>Walking on soil a lot can compact it. If you’ve seen a path worn in a field or yard, that is compacted soil.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8</a:t>
            </a:fld>
            <a:endParaRPr lang="en-CA" dirty="0"/>
          </a:p>
        </p:txBody>
      </p:sp>
    </p:spTree>
    <p:extLst>
      <p:ext uri="{BB962C8B-B14F-4D97-AF65-F5344CB8AC3E}">
        <p14:creationId xmlns:p14="http://schemas.microsoft.com/office/powerpoint/2010/main" val="1286009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i="0" dirty="0">
                <a:effectLst/>
                <a:latin typeface="Helvetica" pitchFamily="2" charset="0"/>
              </a:rPr>
              <a:t>Think about farmers. What are some consequences of compacted</a:t>
            </a:r>
          </a:p>
          <a:p>
            <a:r>
              <a:rPr lang="en-CA" i="0" dirty="0">
                <a:effectLst/>
                <a:latin typeface="Helvetica" pitchFamily="2" charset="0"/>
              </a:rPr>
              <a:t>soil? Can seeds grow through compacted soil? Can water flow</a:t>
            </a:r>
          </a:p>
          <a:p>
            <a:r>
              <a:rPr lang="en-CA" i="0" dirty="0">
                <a:effectLst/>
                <a:latin typeface="Helvetica" pitchFamily="2" charset="0"/>
              </a:rPr>
              <a:t>through compacted soil? What happens to plants trying to grow in</a:t>
            </a:r>
          </a:p>
          <a:p>
            <a:r>
              <a:rPr lang="en-CA" i="0" dirty="0">
                <a:effectLst/>
                <a:latin typeface="Helvetica" pitchFamily="2" charset="0"/>
              </a:rPr>
              <a:t>compacted soil?</a:t>
            </a:r>
          </a:p>
        </p:txBody>
      </p:sp>
      <p:sp>
        <p:nvSpPr>
          <p:cNvPr id="4" name="Slide Number Placeholder 3"/>
          <p:cNvSpPr>
            <a:spLocks noGrp="1"/>
          </p:cNvSpPr>
          <p:nvPr>
            <p:ph type="sldNum" sz="quarter" idx="5"/>
          </p:nvPr>
        </p:nvSpPr>
        <p:spPr/>
        <p:txBody>
          <a:bodyPr/>
          <a:lstStyle/>
          <a:p>
            <a:fld id="{A1152B4D-80B6-452C-A7D7-277FD7B18C08}" type="slidenum">
              <a:rPr lang="en-CA" smtClean="0"/>
              <a:t>9</a:t>
            </a:fld>
            <a:endParaRPr lang="en-CA" dirty="0"/>
          </a:p>
        </p:txBody>
      </p:sp>
    </p:spTree>
    <p:extLst>
      <p:ext uri="{BB962C8B-B14F-4D97-AF65-F5344CB8AC3E}">
        <p14:creationId xmlns:p14="http://schemas.microsoft.com/office/powerpoint/2010/main" val="2328532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Bef>
                <a:spcPts val="2400"/>
              </a:spcBef>
            </a:pPr>
            <a:r>
              <a:rPr lang="en-US" sz="1200" dirty="0"/>
              <a:t>Plants and organisms cannot live in compacted soil. But that’s not all; compacted soil can also mean different types of damage could happen to the soil that reduces its ability to grow plants. </a:t>
            </a:r>
          </a:p>
        </p:txBody>
      </p:sp>
      <p:sp>
        <p:nvSpPr>
          <p:cNvPr id="4" name="Slide Number Placeholder 3"/>
          <p:cNvSpPr>
            <a:spLocks noGrp="1"/>
          </p:cNvSpPr>
          <p:nvPr>
            <p:ph type="sldNum" sz="quarter" idx="5"/>
          </p:nvPr>
        </p:nvSpPr>
        <p:spPr/>
        <p:txBody>
          <a:bodyPr/>
          <a:lstStyle/>
          <a:p>
            <a:fld id="{A1152B4D-80B6-452C-A7D7-277FD7B18C08}" type="slidenum">
              <a:rPr lang="en-CA" smtClean="0"/>
              <a:t>10</a:t>
            </a:fld>
            <a:endParaRPr lang="en-CA" dirty="0"/>
          </a:p>
        </p:txBody>
      </p:sp>
    </p:spTree>
    <p:extLst>
      <p:ext uri="{BB962C8B-B14F-4D97-AF65-F5344CB8AC3E}">
        <p14:creationId xmlns:p14="http://schemas.microsoft.com/office/powerpoint/2010/main" val="7272825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87136" y="230794"/>
            <a:ext cx="7550870" cy="4145330"/>
          </a:xfrm>
          <a:prstGeom prst="rect">
            <a:avLst/>
          </a:prstGeom>
        </p:spPr>
      </p:pic>
      <p:sp>
        <p:nvSpPr>
          <p:cNvPr id="7" name="Rectangle 6">
            <a:extLst>
              <a:ext uri="{FF2B5EF4-FFF2-40B4-BE49-F238E27FC236}">
                <a16:creationId xmlns:a16="http://schemas.microsoft.com/office/drawing/2014/main" id="{9491AEFB-B151-492A-9947-CBE4C4DBC9F3}"/>
              </a:ext>
            </a:extLst>
          </p:cNvPr>
          <p:cNvSpPr/>
          <p:nvPr userDrawn="1"/>
        </p:nvSpPr>
        <p:spPr>
          <a:xfrm>
            <a:off x="685801" y="4694549"/>
            <a:ext cx="7822480" cy="1112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Content Placeholder 2">
            <a:extLst>
              <a:ext uri="{FF2B5EF4-FFF2-40B4-BE49-F238E27FC236}">
                <a16:creationId xmlns:a16="http://schemas.microsoft.com/office/drawing/2014/main" id="{B2E2E68F-9FB4-44AC-964F-4A19EFB514AD}"/>
              </a:ext>
            </a:extLst>
          </p:cNvPr>
          <p:cNvSpPr>
            <a:spLocks noGrp="1"/>
          </p:cNvSpPr>
          <p:nvPr>
            <p:ph idx="1" hasCustomPrompt="1"/>
          </p:nvPr>
        </p:nvSpPr>
        <p:spPr>
          <a:xfrm>
            <a:off x="823076" y="4925564"/>
            <a:ext cx="7588577" cy="796506"/>
          </a:xfrm>
        </p:spPr>
        <p:txBody>
          <a:bodyPr>
            <a:normAutofit/>
          </a:bodyPr>
          <a:lstStyle>
            <a:lvl1pPr marL="0" indent="0" algn="ctr">
              <a:buNone/>
              <a:defRPr sz="2800">
                <a:solidFill>
                  <a:schemeClr val="accent6"/>
                </a:solidFill>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err="1"/>
              <a:t>Xxxxxxxxx</a:t>
            </a:r>
            <a:r>
              <a:rPr lang="en-US" dirty="0"/>
              <a:t> x </a:t>
            </a:r>
            <a:r>
              <a:rPr lang="en-US" dirty="0" err="1"/>
              <a:t>xxxxxx</a:t>
            </a:r>
            <a:r>
              <a:rPr lang="en-US" dirty="0"/>
              <a:t> </a:t>
            </a:r>
            <a:r>
              <a:rPr lang="en-US" dirty="0" err="1"/>
              <a:t>xxxxx</a:t>
            </a:r>
            <a:endParaRPr lang="en-US" dirty="0"/>
          </a:p>
        </p:txBody>
      </p:sp>
      <p:sp>
        <p:nvSpPr>
          <p:cNvPr id="9" name="Content Placeholder 2">
            <a:extLst>
              <a:ext uri="{FF2B5EF4-FFF2-40B4-BE49-F238E27FC236}">
                <a16:creationId xmlns:a16="http://schemas.microsoft.com/office/drawing/2014/main" id="{41CB7407-2DED-4D80-A275-67583C793BD1}"/>
              </a:ext>
            </a:extLst>
          </p:cNvPr>
          <p:cNvSpPr>
            <a:spLocks noGrp="1"/>
          </p:cNvSpPr>
          <p:nvPr>
            <p:ph idx="11" hasCustomPrompt="1"/>
          </p:nvPr>
        </p:nvSpPr>
        <p:spPr>
          <a:xfrm>
            <a:off x="685801" y="5953085"/>
            <a:ext cx="917346" cy="627080"/>
          </a:xfrm>
        </p:spPr>
        <p:txBody>
          <a:bodyPr>
            <a:normAutofit/>
          </a:bodyPr>
          <a:lstStyle>
            <a:lvl1pPr marL="0" indent="0">
              <a:buNone/>
              <a:defRPr sz="1600"/>
            </a:lvl1pPr>
          </a:lstStyle>
          <a:p>
            <a:pPr>
              <a:lnSpc>
                <a:spcPct val="150000"/>
              </a:lnSpc>
              <a:spcBef>
                <a:spcPts val="2400"/>
              </a:spcBef>
            </a:pPr>
            <a:r>
              <a:rPr lang="en-US" dirty="0"/>
              <a:t>G3S06</a:t>
            </a:r>
            <a:endParaRPr lang="en-CA" dirty="0"/>
          </a:p>
        </p:txBody>
      </p:sp>
    </p:spTree>
    <p:extLst>
      <p:ext uri="{BB962C8B-B14F-4D97-AF65-F5344CB8AC3E}">
        <p14:creationId xmlns:p14="http://schemas.microsoft.com/office/powerpoint/2010/main" val="1833050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307F5BE-1879-4F76-AFC2-5CF1AB16A7D9}"/>
              </a:ext>
            </a:extLst>
          </p:cNvPr>
          <p:cNvSpPr/>
          <p:nvPr userDrawn="1"/>
        </p:nvSpPr>
        <p:spPr>
          <a:xfrm>
            <a:off x="638076" y="355699"/>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p:cNvSpPr>
            <a:spLocks noGrp="1"/>
          </p:cNvSpPr>
          <p:nvPr>
            <p:ph type="title"/>
          </p:nvPr>
        </p:nvSpPr>
        <p:spPr>
          <a:xfrm>
            <a:off x="980388" y="556184"/>
            <a:ext cx="5938887"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3" name="Content Placeholder 2"/>
          <p:cNvSpPr>
            <a:spLocks noGrp="1"/>
          </p:cNvSpPr>
          <p:nvPr>
            <p:ph idx="1"/>
          </p:nvPr>
        </p:nvSpPr>
        <p:spPr>
          <a:xfrm>
            <a:off x="980388" y="1343735"/>
            <a:ext cx="7418895" cy="4736554"/>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9439" y="8828"/>
            <a:ext cx="2414561" cy="1325563"/>
          </a:xfrm>
          <a:prstGeom prst="rect">
            <a:avLst/>
          </a:prstGeom>
        </p:spPr>
      </p:pic>
    </p:spTree>
    <p:extLst>
      <p:ext uri="{BB962C8B-B14F-4D97-AF65-F5344CB8AC3E}">
        <p14:creationId xmlns:p14="http://schemas.microsoft.com/office/powerpoint/2010/main" val="2097761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74FFFE19-4F6F-4CDF-B4BF-37E003BCFCAE}"/>
              </a:ext>
            </a:extLst>
          </p:cNvPr>
          <p:cNvSpPr/>
          <p:nvPr userDrawn="1"/>
        </p:nvSpPr>
        <p:spPr>
          <a:xfrm>
            <a:off x="638076" y="355698"/>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9439" y="8828"/>
            <a:ext cx="2414561" cy="1325563"/>
          </a:xfrm>
          <a:prstGeom prst="rect">
            <a:avLst/>
          </a:prstGeom>
        </p:spPr>
      </p:pic>
      <p:sp>
        <p:nvSpPr>
          <p:cNvPr id="9" name="Picture Placeholder 2">
            <a:extLst>
              <a:ext uri="{FF2B5EF4-FFF2-40B4-BE49-F238E27FC236}">
                <a16:creationId xmlns:a16="http://schemas.microsoft.com/office/drawing/2014/main" id="{DAD9CA26-19F8-423D-A918-8677BF68F376}"/>
              </a:ext>
            </a:extLst>
          </p:cNvPr>
          <p:cNvSpPr>
            <a:spLocks noGrp="1"/>
          </p:cNvSpPr>
          <p:nvPr>
            <p:ph type="pic" idx="13"/>
          </p:nvPr>
        </p:nvSpPr>
        <p:spPr>
          <a:xfrm>
            <a:off x="5923594" y="3635918"/>
            <a:ext cx="3007003" cy="2930255"/>
          </a:xfrm>
          <a:prstGeom prst="flowChartConnector">
            <a:avLst/>
          </a:prstGeom>
          <a:ln w="19050">
            <a:solidFill>
              <a:schemeClr val="accent4">
                <a:lumMod val="60000"/>
                <a:lumOff val="40000"/>
              </a:schemeClr>
            </a:solidFill>
          </a:ln>
        </p:spPr>
        <p:style>
          <a:lnRef idx="2">
            <a:schemeClr val="accent4"/>
          </a:lnRef>
          <a:fillRef idx="1">
            <a:schemeClr val="lt1"/>
          </a:fillRef>
          <a:effectRef idx="0">
            <a:schemeClr val="accent4"/>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12" name="Title 1">
            <a:extLst>
              <a:ext uri="{FF2B5EF4-FFF2-40B4-BE49-F238E27FC236}">
                <a16:creationId xmlns:a16="http://schemas.microsoft.com/office/drawing/2014/main" id="{E4F07DCA-30DF-4FD5-A55D-B9A1F43760EF}"/>
              </a:ext>
            </a:extLst>
          </p:cNvPr>
          <p:cNvSpPr>
            <a:spLocks noGrp="1"/>
          </p:cNvSpPr>
          <p:nvPr>
            <p:ph type="title"/>
          </p:nvPr>
        </p:nvSpPr>
        <p:spPr>
          <a:xfrm>
            <a:off x="980388" y="556184"/>
            <a:ext cx="5948314"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13" name="Content Placeholder 2">
            <a:extLst>
              <a:ext uri="{FF2B5EF4-FFF2-40B4-BE49-F238E27FC236}">
                <a16:creationId xmlns:a16="http://schemas.microsoft.com/office/drawing/2014/main" id="{18A57F65-F6A5-4470-A1BB-06A4A7C0BC74}"/>
              </a:ext>
            </a:extLst>
          </p:cNvPr>
          <p:cNvSpPr>
            <a:spLocks noGrp="1"/>
          </p:cNvSpPr>
          <p:nvPr>
            <p:ph idx="1"/>
          </p:nvPr>
        </p:nvSpPr>
        <p:spPr>
          <a:xfrm>
            <a:off x="980388" y="1346341"/>
            <a:ext cx="7428322" cy="4752801"/>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21680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955963" y="179404"/>
            <a:ext cx="3666363" cy="2012786"/>
          </a:xfrm>
          <a:prstGeom prst="rect">
            <a:avLst/>
          </a:prstGeom>
        </p:spPr>
      </p:pic>
      <p:sp>
        <p:nvSpPr>
          <p:cNvPr id="10" name="Rectangle: Rounded Corners 9">
            <a:extLst>
              <a:ext uri="{FF2B5EF4-FFF2-40B4-BE49-F238E27FC236}">
                <a16:creationId xmlns:a16="http://schemas.microsoft.com/office/drawing/2014/main" id="{2A41AD9C-BA5D-45A5-8485-A0FE5FC0806D}"/>
              </a:ext>
            </a:extLst>
          </p:cNvPr>
          <p:cNvSpPr/>
          <p:nvPr userDrawn="1"/>
        </p:nvSpPr>
        <p:spPr>
          <a:xfrm>
            <a:off x="4309371" y="5931262"/>
            <a:ext cx="1200808" cy="79021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1" name="Picture 4" descr="C:\Users\ecalhoun@gfo.ca\AppData\Local\Microsoft\Windows\Temporary Internet Files\Content.Outlook\DJ5WIKHZ\GIEG logo - color.jpg">
            <a:extLst>
              <a:ext uri="{FF2B5EF4-FFF2-40B4-BE49-F238E27FC236}">
                <a16:creationId xmlns:a16="http://schemas.microsoft.com/office/drawing/2014/main" id="{22605C6C-7CC5-4A78-9B96-68E0F56DF97F}"/>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428527" y="6021848"/>
            <a:ext cx="1003593" cy="656748"/>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2" name="Rectangle: Rounded Corners 11">
            <a:extLst>
              <a:ext uri="{FF2B5EF4-FFF2-40B4-BE49-F238E27FC236}">
                <a16:creationId xmlns:a16="http://schemas.microsoft.com/office/drawing/2014/main" id="{785B340A-6313-4F32-B417-2FF3F44C1740}"/>
              </a:ext>
            </a:extLst>
          </p:cNvPr>
          <p:cNvSpPr/>
          <p:nvPr userDrawn="1"/>
        </p:nvSpPr>
        <p:spPr>
          <a:xfrm>
            <a:off x="628650" y="2371121"/>
            <a:ext cx="7877274" cy="3403077"/>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Content Placeholder 2">
            <a:extLst>
              <a:ext uri="{FF2B5EF4-FFF2-40B4-BE49-F238E27FC236}">
                <a16:creationId xmlns:a16="http://schemas.microsoft.com/office/drawing/2014/main" id="{05DEE7D2-65AD-4AEE-B416-A26C2EAC3F7E}"/>
              </a:ext>
            </a:extLst>
          </p:cNvPr>
          <p:cNvSpPr>
            <a:spLocks noGrp="1"/>
          </p:cNvSpPr>
          <p:nvPr>
            <p:ph idx="1"/>
          </p:nvPr>
        </p:nvSpPr>
        <p:spPr>
          <a:xfrm>
            <a:off x="888575" y="3125445"/>
            <a:ext cx="7491854" cy="2596625"/>
          </a:xfrm>
        </p:spPr>
        <p:txBody>
          <a:bodyPr/>
          <a:lstStyle>
            <a:lvl1pPr>
              <a:defRPr sz="2400">
                <a:solidFill>
                  <a:schemeClr val="accent6"/>
                </a:solidFill>
                <a:latin typeface="Arial Rounded MT Bold" panose="020F0704030504030204" pitchFamily="34" charset="0"/>
              </a:defRPr>
            </a:lvl1pPr>
            <a:lvl2pPr>
              <a:defRPr sz="2000">
                <a:solidFill>
                  <a:schemeClr val="accent6"/>
                </a:solidFill>
                <a:latin typeface="Arial Rounded MT Bold" panose="020F0704030504030204" pitchFamily="34" charset="0"/>
              </a:defRPr>
            </a:lvl2pPr>
            <a:lvl3pPr>
              <a:defRPr sz="1800">
                <a:solidFill>
                  <a:schemeClr val="accent6"/>
                </a:solidFill>
                <a:latin typeface="Arial Rounded MT Bold" panose="020F0704030504030204" pitchFamily="34" charset="0"/>
              </a:defRPr>
            </a:lvl3pPr>
            <a:lvl4pPr>
              <a:defRPr sz="1600">
                <a:solidFill>
                  <a:schemeClr val="accent6"/>
                </a:solidFill>
                <a:latin typeface="Arial Rounded MT Bold" panose="020F0704030504030204" pitchFamily="34" charset="0"/>
              </a:defRPr>
            </a:lvl4pPr>
            <a:lvl5pPr>
              <a:defRPr sz="1600">
                <a:solidFill>
                  <a:schemeClr val="accent6"/>
                </a:solidFill>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3">
            <a:extLst>
              <a:ext uri="{FF2B5EF4-FFF2-40B4-BE49-F238E27FC236}">
                <a16:creationId xmlns:a16="http://schemas.microsoft.com/office/drawing/2014/main" id="{D2DE9F8A-6237-4EC7-9B79-CB9767625D6D}"/>
              </a:ext>
            </a:extLst>
          </p:cNvPr>
          <p:cNvSpPr txBox="1">
            <a:spLocks/>
          </p:cNvSpPr>
          <p:nvPr userDrawn="1"/>
        </p:nvSpPr>
        <p:spPr>
          <a:xfrm>
            <a:off x="888575" y="2512394"/>
            <a:ext cx="7626775" cy="6130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a:solidFill>
                  <a:schemeClr val="tx1"/>
                </a:solidFill>
                <a:latin typeface="Arial Rounded MT Bold" panose="020F070403050403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accent6"/>
                </a:solidFill>
              </a:rPr>
              <a:t>What’s next?</a:t>
            </a:r>
            <a:endParaRPr lang="en-CA" dirty="0">
              <a:solidFill>
                <a:schemeClr val="accent6"/>
              </a:solidFill>
            </a:endParaRPr>
          </a:p>
        </p:txBody>
      </p:sp>
    </p:spTree>
    <p:extLst>
      <p:ext uri="{BB962C8B-B14F-4D97-AF65-F5344CB8AC3E}">
        <p14:creationId xmlns:p14="http://schemas.microsoft.com/office/powerpoint/2010/main" val="3184151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3.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11" Type="http://schemas.openxmlformats.org/officeDocument/2006/relationships/image" Target="../media/image6.png"/><Relationship Id="rId5" Type="http://schemas.openxmlformats.org/officeDocument/2006/relationships/theme" Target="../theme/theme1.xml"/><Relationship Id="rId10"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C88181-DF5C-45ED-A5AD-8C82628CF182}"/>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1" y="0"/>
            <a:ext cx="9144001"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Graphical user interface&#10;&#10;Description automatically generated">
            <a:extLst>
              <a:ext uri="{FF2B5EF4-FFF2-40B4-BE49-F238E27FC236}">
                <a16:creationId xmlns:a16="http://schemas.microsoft.com/office/drawing/2014/main" id="{9A530123-AE99-4467-BC86-7E4003B5DEB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flipH="1">
            <a:off x="61062" y="4020009"/>
            <a:ext cx="1188720" cy="586949"/>
          </a:xfrm>
          <a:prstGeom prst="rect">
            <a:avLst/>
          </a:prstGeom>
        </p:spPr>
      </p:pic>
      <p:pic>
        <p:nvPicPr>
          <p:cNvPr id="13" name="Picture 12" descr="A picture containing toy&#10;&#10;Description automatically generated">
            <a:extLst>
              <a:ext uri="{FF2B5EF4-FFF2-40B4-BE49-F238E27FC236}">
                <a16:creationId xmlns:a16="http://schemas.microsoft.com/office/drawing/2014/main" id="{01F68696-CCB1-482F-AD45-D8CB3E14F88E}"/>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rot="21388702">
            <a:off x="7994558" y="4234511"/>
            <a:ext cx="1124541" cy="408893"/>
          </a:xfrm>
          <a:prstGeom prst="rect">
            <a:avLst/>
          </a:prstGeom>
        </p:spPr>
      </p:pic>
      <p:pic>
        <p:nvPicPr>
          <p:cNvPr id="18" name="Picture 17" descr="Background pattern&#10;&#10;Description automatically generated">
            <a:extLst>
              <a:ext uri="{FF2B5EF4-FFF2-40B4-BE49-F238E27FC236}">
                <a16:creationId xmlns:a16="http://schemas.microsoft.com/office/drawing/2014/main" id="{3BE8D887-2E92-45A4-90FE-FF4BB38C1B7E}"/>
              </a:ext>
            </a:extLst>
          </p:cNvPr>
          <p:cNvPicPr>
            <a:picLocks noChangeAspect="1"/>
          </p:cNvPicPr>
          <p:nvPr userDrawn="1"/>
        </p:nvPicPr>
        <p:blipFill rotWithShape="1">
          <a:blip r:embed="rId9" cstate="screen">
            <a:extLst>
              <a:ext uri="{28A0092B-C50C-407E-A947-70E740481C1C}">
                <a14:useLocalDpi xmlns:a14="http://schemas.microsoft.com/office/drawing/2010/main"/>
              </a:ext>
            </a:extLst>
          </a:blip>
          <a:srcRect/>
          <a:stretch/>
        </p:blipFill>
        <p:spPr>
          <a:xfrm>
            <a:off x="352765" y="1238720"/>
            <a:ext cx="392194" cy="331474"/>
          </a:xfrm>
          <a:prstGeom prst="rect">
            <a:avLst/>
          </a:prstGeom>
        </p:spPr>
      </p:pic>
      <p:pic>
        <p:nvPicPr>
          <p:cNvPr id="20" name="Picture 19" descr="Background pattern&#10;&#10;Description automatically generated">
            <a:extLst>
              <a:ext uri="{FF2B5EF4-FFF2-40B4-BE49-F238E27FC236}">
                <a16:creationId xmlns:a16="http://schemas.microsoft.com/office/drawing/2014/main" id="{16AFEC8E-0E08-4098-83CD-3FE02376194D}"/>
              </a:ext>
            </a:extLst>
          </p:cNvPr>
          <p:cNvPicPr>
            <a:picLocks noChangeAspect="1"/>
          </p:cNvPicPr>
          <p:nvPr userDrawn="1"/>
        </p:nvPicPr>
        <p:blipFill rotWithShape="1">
          <a:blip r:embed="rId10" cstate="screen">
            <a:extLst>
              <a:ext uri="{28A0092B-C50C-407E-A947-70E740481C1C}">
                <a14:useLocalDpi xmlns:a14="http://schemas.microsoft.com/office/drawing/2010/main"/>
              </a:ext>
            </a:extLst>
          </a:blip>
          <a:srcRect/>
          <a:stretch/>
        </p:blipFill>
        <p:spPr>
          <a:xfrm flipH="1">
            <a:off x="27953" y="1448423"/>
            <a:ext cx="572743" cy="507494"/>
          </a:xfrm>
          <a:prstGeom prst="rect">
            <a:avLst/>
          </a:prstGeom>
        </p:spPr>
      </p:pic>
      <p:pic>
        <p:nvPicPr>
          <p:cNvPr id="14" name="Picture 13" descr="Background pattern&#10;&#10;Description automatically generated">
            <a:extLst>
              <a:ext uri="{FF2B5EF4-FFF2-40B4-BE49-F238E27FC236}">
                <a16:creationId xmlns:a16="http://schemas.microsoft.com/office/drawing/2014/main" id="{51F69743-F2E6-434D-82AB-8D2403B26399}"/>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8503083" y="3295014"/>
            <a:ext cx="366713" cy="349251"/>
          </a:xfrm>
          <a:prstGeom prst="rect">
            <a:avLst/>
          </a:prstGeom>
        </p:spPr>
      </p:pic>
      <p:pic>
        <p:nvPicPr>
          <p:cNvPr id="16" name="Picture 15" descr="Background pattern&#10;&#10;Description automatically generated">
            <a:extLst>
              <a:ext uri="{FF2B5EF4-FFF2-40B4-BE49-F238E27FC236}">
                <a16:creationId xmlns:a16="http://schemas.microsoft.com/office/drawing/2014/main" id="{95789B87-2D03-446C-8B94-2D96CC746CD8}"/>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rot="319825">
            <a:off x="8635640" y="3044615"/>
            <a:ext cx="366713" cy="349251"/>
          </a:xfrm>
          <a:prstGeom prst="rect">
            <a:avLst/>
          </a:prstGeom>
        </p:spPr>
      </p:pic>
      <p:pic>
        <p:nvPicPr>
          <p:cNvPr id="17" name="Picture 16" descr="Background pattern&#10;&#10;Description automatically generated">
            <a:extLst>
              <a:ext uri="{FF2B5EF4-FFF2-40B4-BE49-F238E27FC236}">
                <a16:creationId xmlns:a16="http://schemas.microsoft.com/office/drawing/2014/main" id="{4E99BA1A-54F3-4F58-A326-5CBD25A8A7CB}"/>
              </a:ext>
            </a:extLst>
          </p:cNvPr>
          <p:cNvPicPr>
            <a:picLocks noChangeAspect="1"/>
          </p:cNvPicPr>
          <p:nvPr userDrawn="1"/>
        </p:nvPicPr>
        <p:blipFill rotWithShape="1">
          <a:blip r:embed="rId12" cstate="screen">
            <a:extLst>
              <a:ext uri="{28A0092B-C50C-407E-A947-70E740481C1C}">
                <a14:useLocalDpi xmlns:a14="http://schemas.microsoft.com/office/drawing/2010/main"/>
              </a:ext>
            </a:extLst>
          </a:blip>
          <a:srcRect/>
          <a:stretch/>
        </p:blipFill>
        <p:spPr>
          <a:xfrm flipH="1">
            <a:off x="293991" y="304635"/>
            <a:ext cx="568339" cy="501015"/>
          </a:xfrm>
          <a:prstGeom prst="rect">
            <a:avLst/>
          </a:prstGeom>
        </p:spPr>
      </p:pic>
      <p:pic>
        <p:nvPicPr>
          <p:cNvPr id="15" name="Picture 14" descr="Background pattern&#10;&#10;Description automatically generated">
            <a:extLst>
              <a:ext uri="{FF2B5EF4-FFF2-40B4-BE49-F238E27FC236}">
                <a16:creationId xmlns:a16="http://schemas.microsoft.com/office/drawing/2014/main" id="{52EDC74B-B62C-4422-84AD-B3642C913791}"/>
              </a:ext>
            </a:extLst>
          </p:cNvPr>
          <p:cNvPicPr>
            <a:picLocks noChangeAspect="1"/>
          </p:cNvPicPr>
          <p:nvPr userDrawn="1"/>
        </p:nvPicPr>
        <p:blipFill rotWithShape="1">
          <a:blip r:embed="rId13" cstate="screen">
            <a:extLst>
              <a:ext uri="{28A0092B-C50C-407E-A947-70E740481C1C}">
                <a14:useLocalDpi xmlns:a14="http://schemas.microsoft.com/office/drawing/2010/main"/>
              </a:ext>
            </a:extLst>
          </a:blip>
          <a:srcRect/>
          <a:stretch/>
        </p:blipFill>
        <p:spPr>
          <a:xfrm>
            <a:off x="2245" y="104238"/>
            <a:ext cx="584200" cy="459773"/>
          </a:xfrm>
          <a:prstGeom prst="rect">
            <a:avLst/>
          </a:prstGeom>
        </p:spPr>
      </p:pic>
    </p:spTree>
    <p:extLst>
      <p:ext uri="{BB962C8B-B14F-4D97-AF65-F5344CB8AC3E}">
        <p14:creationId xmlns:p14="http://schemas.microsoft.com/office/powerpoint/2010/main" val="26602744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000" kern="1200">
          <a:solidFill>
            <a:schemeClr val="tx1"/>
          </a:solidFill>
          <a:latin typeface="Arial Rounded MT Bold" panose="020F07040305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ideo" Target="https://www.youtube.com/embed/im4HVXMGI68?feature=oembed" TargetMode="External"/><Relationship Id="rId5" Type="http://schemas.openxmlformats.org/officeDocument/2006/relationships/image" Target="../media/image23.jpg"/><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hyperlink" Target="https://www.youtube.com/watch?v=K-FvYZv785U"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hyperlink" Target="https://canadianfoodfocus.org/on-the-farm/gps-helps-farmers-use-less-pesticides/" TargetMode="External"/><Relationship Id="rId5" Type="http://schemas.openxmlformats.org/officeDocument/2006/relationships/image" Target="../media/image32.png"/><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s://www.naio-technologies.com/en/news/large-scale-vegetable-weeding-in-canada-with-dino/" TargetMode="External"/><Relationship Id="rId5" Type="http://schemas.openxmlformats.org/officeDocument/2006/relationships/image" Target="../media/image34.jpeg"/><Relationship Id="rId4" Type="http://schemas.openxmlformats.org/officeDocument/2006/relationships/hyperlink" Target="https://www.youtube.com/watch?v=fW7UVHz9QYA"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92500" lnSpcReduction="20000"/>
          </a:bodyPr>
          <a:lstStyle/>
          <a:p>
            <a:r>
              <a:rPr lang="en-US" dirty="0">
                <a:latin typeface="Lexend Deca Medium" pitchFamily="2" charset="77"/>
              </a:rPr>
              <a:t>Stage 4</a:t>
            </a:r>
          </a:p>
          <a:p>
            <a:r>
              <a:rPr lang="en-US" dirty="0">
                <a:latin typeface="Lexend Deca Medium" pitchFamily="2" charset="77"/>
              </a:rPr>
              <a:t>Lesson 3: Compaction and Erosion</a:t>
            </a:r>
            <a:endParaRPr lang="en-CA" dirty="0">
              <a:latin typeface="Lexend Deca Medium" pitchFamily="2" charset="77"/>
            </a:endParaRPr>
          </a:p>
        </p:txBody>
      </p:sp>
      <p:sp>
        <p:nvSpPr>
          <p:cNvPr id="6" name="Rectangle 5">
            <a:extLst>
              <a:ext uri="{FF2B5EF4-FFF2-40B4-BE49-F238E27FC236}">
                <a16:creationId xmlns:a16="http://schemas.microsoft.com/office/drawing/2014/main" id="{E15F4872-9F3E-B583-C6B7-505F3CAD8682}"/>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x</a:t>
            </a:r>
          </a:p>
        </p:txBody>
      </p:sp>
      <p:sp>
        <p:nvSpPr>
          <p:cNvPr id="7" name="Content Placeholder 2">
            <a:extLst>
              <a:ext uri="{FF2B5EF4-FFF2-40B4-BE49-F238E27FC236}">
                <a16:creationId xmlns:a16="http://schemas.microsoft.com/office/drawing/2014/main" id="{4F30B0ED-EAFF-4D0D-0276-0938D95B9DF2}"/>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444927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B32E2-BC42-A1C5-2853-D4BF56B22AD2}"/>
              </a:ext>
            </a:extLst>
          </p:cNvPr>
          <p:cNvSpPr>
            <a:spLocks noGrp="1"/>
          </p:cNvSpPr>
          <p:nvPr>
            <p:ph type="title"/>
          </p:nvPr>
        </p:nvSpPr>
        <p:spPr>
          <a:xfrm>
            <a:off x="1163268" y="1035301"/>
            <a:ext cx="5938887" cy="778208"/>
          </a:xfrm>
        </p:spPr>
        <p:txBody>
          <a:bodyPr/>
          <a:lstStyle/>
          <a:p>
            <a:r>
              <a:rPr lang="en-US" dirty="0">
                <a:latin typeface="Lexend Deca Medium" pitchFamily="2" charset="77"/>
              </a:rPr>
              <a:t>When Soil is Compacted</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0B7F074B-1DB3-ECFC-441B-8C30912D149F}"/>
              </a:ext>
            </a:extLst>
          </p:cNvPr>
          <p:cNvSpPr>
            <a:spLocks noGrp="1"/>
          </p:cNvSpPr>
          <p:nvPr>
            <p:ph idx="1"/>
          </p:nvPr>
        </p:nvSpPr>
        <p:spPr>
          <a:xfrm>
            <a:off x="1235515" y="1991360"/>
            <a:ext cx="5938887" cy="3831339"/>
          </a:xfrm>
        </p:spPr>
        <p:txBody>
          <a:bodyPr>
            <a:normAutofit/>
          </a:bodyPr>
          <a:lstStyle/>
          <a:p>
            <a:pPr>
              <a:lnSpc>
                <a:spcPct val="125000"/>
              </a:lnSpc>
              <a:spcBef>
                <a:spcPts val="2400"/>
              </a:spcBef>
            </a:pPr>
            <a:r>
              <a:rPr lang="en-US" sz="2000" dirty="0">
                <a:latin typeface="Lexend Deca Light" pitchFamily="2" charset="77"/>
              </a:rPr>
              <a:t>Compacted soil absorbs less water; water just runs off it.</a:t>
            </a:r>
          </a:p>
          <a:p>
            <a:pPr>
              <a:lnSpc>
                <a:spcPct val="125000"/>
              </a:lnSpc>
              <a:spcBef>
                <a:spcPts val="2400"/>
              </a:spcBef>
            </a:pPr>
            <a:r>
              <a:rPr lang="en-US" sz="2000" dirty="0">
                <a:latin typeface="Lexend Deca Light" pitchFamily="2" charset="77"/>
              </a:rPr>
              <a:t>Spaces between soil particles are smaller so soil becomes hard; roots do not grow well. </a:t>
            </a:r>
          </a:p>
          <a:p>
            <a:pPr>
              <a:lnSpc>
                <a:spcPct val="125000"/>
              </a:lnSpc>
              <a:spcBef>
                <a:spcPts val="2400"/>
              </a:spcBef>
            </a:pPr>
            <a:r>
              <a:rPr lang="en-US" sz="2000" dirty="0">
                <a:latin typeface="Lexend Deca Light" pitchFamily="2" charset="77"/>
              </a:rPr>
              <a:t>Less air gets into the soil; plants need air. </a:t>
            </a:r>
          </a:p>
          <a:p>
            <a:pPr>
              <a:lnSpc>
                <a:spcPct val="125000"/>
              </a:lnSpc>
              <a:spcBef>
                <a:spcPts val="2400"/>
              </a:spcBef>
            </a:pPr>
            <a:r>
              <a:rPr lang="en-US" sz="2000" dirty="0">
                <a:latin typeface="Lexend Deca Light" pitchFamily="2" charset="77"/>
              </a:rPr>
              <a:t>It is more difficult for bugs and earthworms to survive in it.</a:t>
            </a:r>
          </a:p>
        </p:txBody>
      </p:sp>
    </p:spTree>
    <p:extLst>
      <p:ext uri="{BB962C8B-B14F-4D97-AF65-F5344CB8AC3E}">
        <p14:creationId xmlns:p14="http://schemas.microsoft.com/office/powerpoint/2010/main" val="585808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B32E2-BC42-A1C5-2853-D4BF56B22AD2}"/>
              </a:ext>
            </a:extLst>
          </p:cNvPr>
          <p:cNvSpPr>
            <a:spLocks noGrp="1"/>
          </p:cNvSpPr>
          <p:nvPr>
            <p:ph type="title"/>
          </p:nvPr>
        </p:nvSpPr>
        <p:spPr>
          <a:xfrm>
            <a:off x="1138588" y="725578"/>
            <a:ext cx="5938887" cy="778208"/>
          </a:xfrm>
        </p:spPr>
        <p:txBody>
          <a:bodyPr/>
          <a:lstStyle/>
          <a:p>
            <a:r>
              <a:rPr lang="en-US" dirty="0">
                <a:latin typeface="Lexend Deca Medium" pitchFamily="2" charset="77"/>
              </a:rPr>
              <a:t>Consequences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0B7F074B-1DB3-ECFC-441B-8C30912D149F}"/>
              </a:ext>
            </a:extLst>
          </p:cNvPr>
          <p:cNvSpPr>
            <a:spLocks noGrp="1"/>
          </p:cNvSpPr>
          <p:nvPr>
            <p:ph idx="1"/>
          </p:nvPr>
        </p:nvSpPr>
        <p:spPr>
          <a:xfrm>
            <a:off x="1138588" y="1503786"/>
            <a:ext cx="6866824" cy="1003593"/>
          </a:xfrm>
        </p:spPr>
        <p:txBody>
          <a:bodyPr>
            <a:normAutofit/>
          </a:bodyPr>
          <a:lstStyle/>
          <a:p>
            <a:pPr marL="0" indent="0">
              <a:lnSpc>
                <a:spcPct val="125000"/>
              </a:lnSpc>
              <a:spcBef>
                <a:spcPts val="2400"/>
              </a:spcBef>
              <a:buNone/>
            </a:pPr>
            <a:r>
              <a:rPr lang="en-US" sz="2000" dirty="0">
                <a:latin typeface="Lexend Deca Light" pitchFamily="2" charset="77"/>
              </a:rPr>
              <a:t>It can mean more flooding, water erosion, and soil movement. </a:t>
            </a:r>
          </a:p>
        </p:txBody>
      </p:sp>
      <p:pic>
        <p:nvPicPr>
          <p:cNvPr id="11" name="Picture 10">
            <a:extLst>
              <a:ext uri="{FF2B5EF4-FFF2-40B4-BE49-F238E27FC236}">
                <a16:creationId xmlns:a16="http://schemas.microsoft.com/office/drawing/2014/main" id="{EE2A7CE8-D2A6-7603-3A7A-7C210B64D76A}"/>
              </a:ext>
            </a:extLst>
          </p:cNvPr>
          <p:cNvPicPr>
            <a:picLocks noChangeAspect="1"/>
          </p:cNvPicPr>
          <p:nvPr/>
        </p:nvPicPr>
        <p:blipFill>
          <a:blip r:embed="rId3">
            <a:extLst>
              <a:ext uri="{28A0092B-C50C-407E-A947-70E740481C1C}">
                <a14:useLocalDpi xmlns:a14="http://schemas.microsoft.com/office/drawing/2010/main" val="0"/>
              </a:ext>
            </a:extLst>
          </a:blip>
          <a:srcRect l="30714"/>
          <a:stretch/>
        </p:blipFill>
        <p:spPr>
          <a:xfrm>
            <a:off x="4114800" y="2974481"/>
            <a:ext cx="4048812" cy="2927099"/>
          </a:xfrm>
          <a:prstGeom prst="round2DiagRect">
            <a:avLst>
              <a:gd name="adj1" fmla="val 27080"/>
              <a:gd name="adj2" fmla="val 0"/>
            </a:avLst>
          </a:prstGeom>
        </p:spPr>
      </p:pic>
      <p:pic>
        <p:nvPicPr>
          <p:cNvPr id="9" name="Picture 8">
            <a:extLst>
              <a:ext uri="{FF2B5EF4-FFF2-40B4-BE49-F238E27FC236}">
                <a16:creationId xmlns:a16="http://schemas.microsoft.com/office/drawing/2014/main" id="{0F7CD670-8BA7-EAC3-A3D2-D6B138C24A10}"/>
              </a:ext>
            </a:extLst>
          </p:cNvPr>
          <p:cNvPicPr>
            <a:picLocks noChangeAspect="1"/>
          </p:cNvPicPr>
          <p:nvPr/>
        </p:nvPicPr>
        <p:blipFill>
          <a:blip r:embed="rId4">
            <a:extLst>
              <a:ext uri="{28A0092B-C50C-407E-A947-70E740481C1C}">
                <a14:useLocalDpi xmlns:a14="http://schemas.microsoft.com/office/drawing/2010/main" val="0"/>
              </a:ext>
            </a:extLst>
          </a:blip>
          <a:srcRect l="20206" r="28368"/>
          <a:stretch/>
        </p:blipFill>
        <p:spPr>
          <a:xfrm>
            <a:off x="980388" y="2974481"/>
            <a:ext cx="2870252" cy="2927099"/>
          </a:xfrm>
          <a:prstGeom prst="round2DiagRect">
            <a:avLst>
              <a:gd name="adj1" fmla="val 0"/>
              <a:gd name="adj2" fmla="val 22637"/>
            </a:avLst>
          </a:prstGeom>
        </p:spPr>
      </p:pic>
    </p:spTree>
    <p:extLst>
      <p:ext uri="{BB962C8B-B14F-4D97-AF65-F5344CB8AC3E}">
        <p14:creationId xmlns:p14="http://schemas.microsoft.com/office/powerpoint/2010/main" val="42134132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A9B96F-27FD-17B1-0709-769514A7E9B4}"/>
              </a:ext>
            </a:extLst>
          </p:cNvPr>
          <p:cNvSpPr>
            <a:spLocks noGrp="1"/>
          </p:cNvSpPr>
          <p:nvPr>
            <p:ph type="title"/>
          </p:nvPr>
        </p:nvSpPr>
        <p:spPr>
          <a:xfrm>
            <a:off x="1122628" y="769544"/>
            <a:ext cx="5948314" cy="778208"/>
          </a:xfrm>
        </p:spPr>
        <p:txBody>
          <a:bodyPr>
            <a:normAutofit/>
          </a:bodyPr>
          <a:lstStyle/>
          <a:p>
            <a:r>
              <a:rPr lang="en-US" dirty="0">
                <a:latin typeface="Lexend Deca Medium" pitchFamily="2" charset="77"/>
              </a:rPr>
              <a:t>ACTION: Compaction</a:t>
            </a:r>
          </a:p>
        </p:txBody>
      </p:sp>
      <p:sp>
        <p:nvSpPr>
          <p:cNvPr id="4" name="Content Placeholder 3">
            <a:extLst>
              <a:ext uri="{FF2B5EF4-FFF2-40B4-BE49-F238E27FC236}">
                <a16:creationId xmlns:a16="http://schemas.microsoft.com/office/drawing/2014/main" id="{B806FBD4-C274-B320-7801-31EF74E5D29B}"/>
              </a:ext>
            </a:extLst>
          </p:cNvPr>
          <p:cNvSpPr>
            <a:spLocks noGrp="1"/>
          </p:cNvSpPr>
          <p:nvPr>
            <p:ph idx="1"/>
          </p:nvPr>
        </p:nvSpPr>
        <p:spPr>
          <a:xfrm>
            <a:off x="1122628" y="2041634"/>
            <a:ext cx="7428322" cy="4260182"/>
          </a:xfrm>
        </p:spPr>
        <p:txBody>
          <a:bodyPr>
            <a:normAutofit/>
          </a:bodyPr>
          <a:lstStyle/>
          <a:p>
            <a:pPr marL="0" indent="0">
              <a:buNone/>
            </a:pPr>
            <a:r>
              <a:rPr lang="en-US" sz="2000" dirty="0">
                <a:latin typeface="Lexend Deca Light" pitchFamily="2" charset="77"/>
              </a:rPr>
              <a:t>We are going to investigate soil compaction by rolling different-sized balls in trays of soil. What do you notice?</a:t>
            </a:r>
          </a:p>
          <a:p>
            <a:pPr marL="0" indent="0">
              <a:buNone/>
            </a:pPr>
            <a:endParaRPr lang="en-US" sz="2000" dirty="0">
              <a:latin typeface="Lexend Deca Light" pitchFamily="2" charset="77"/>
            </a:endParaRPr>
          </a:p>
          <a:p>
            <a:r>
              <a:rPr lang="en-US" sz="2000" dirty="0">
                <a:solidFill>
                  <a:schemeClr val="accent2"/>
                </a:solidFill>
                <a:latin typeface="Lexend Deca Light" pitchFamily="2" charset="77"/>
              </a:rPr>
              <a:t>How much pressure does it take to compact the soil?  </a:t>
            </a:r>
          </a:p>
          <a:p>
            <a:r>
              <a:rPr lang="en-US" sz="2000" dirty="0">
                <a:solidFill>
                  <a:schemeClr val="accent2"/>
                </a:solidFill>
                <a:latin typeface="Lexend Deca Light" pitchFamily="2" charset="77"/>
              </a:rPr>
              <a:t>Do some soil types compact easier than others?</a:t>
            </a:r>
          </a:p>
          <a:p>
            <a:r>
              <a:rPr lang="en-US" sz="2000" dirty="0">
                <a:solidFill>
                  <a:schemeClr val="accent2"/>
                </a:solidFill>
                <a:latin typeface="Lexend Deca Light" pitchFamily="2" charset="77"/>
              </a:rPr>
              <a:t>Which compacts more easily—wet or dry soil?</a:t>
            </a:r>
          </a:p>
          <a:p>
            <a:pPr marL="0" indent="0">
              <a:buNone/>
            </a:pPr>
            <a:endParaRPr lang="en-US" sz="2000" dirty="0">
              <a:solidFill>
                <a:schemeClr val="accent2"/>
              </a:solidFill>
              <a:latin typeface="Lexend Deca Light" pitchFamily="2" charset="77"/>
            </a:endParaRPr>
          </a:p>
          <a:p>
            <a:pPr marL="0" indent="0">
              <a:buNone/>
            </a:pPr>
            <a:endParaRPr lang="en-US" sz="2000" dirty="0">
              <a:solidFill>
                <a:schemeClr val="accent2"/>
              </a:solidFill>
              <a:latin typeface="Lexend Deca Light" pitchFamily="2" charset="77"/>
            </a:endParaRPr>
          </a:p>
        </p:txBody>
      </p:sp>
    </p:spTree>
    <p:extLst>
      <p:ext uri="{BB962C8B-B14F-4D97-AF65-F5344CB8AC3E}">
        <p14:creationId xmlns:p14="http://schemas.microsoft.com/office/powerpoint/2010/main" val="19518833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B32E2-BC42-A1C5-2853-D4BF56B22AD2}"/>
              </a:ext>
            </a:extLst>
          </p:cNvPr>
          <p:cNvSpPr>
            <a:spLocks noGrp="1"/>
          </p:cNvSpPr>
          <p:nvPr>
            <p:ph type="title"/>
          </p:nvPr>
        </p:nvSpPr>
        <p:spPr>
          <a:xfrm>
            <a:off x="1122628" y="796591"/>
            <a:ext cx="5938887" cy="778208"/>
          </a:xfrm>
        </p:spPr>
        <p:txBody>
          <a:bodyPr/>
          <a:lstStyle/>
          <a:p>
            <a:r>
              <a:rPr lang="en-US" dirty="0">
                <a:latin typeface="Lexend Deca Medium" pitchFamily="2" charset="77"/>
              </a:rPr>
              <a:t>What is Erosion?</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0B7F074B-1DB3-ECFC-441B-8C30912D149F}"/>
              </a:ext>
            </a:extLst>
          </p:cNvPr>
          <p:cNvSpPr>
            <a:spLocks noGrp="1"/>
          </p:cNvSpPr>
          <p:nvPr>
            <p:ph idx="1"/>
          </p:nvPr>
        </p:nvSpPr>
        <p:spPr>
          <a:xfrm>
            <a:off x="980388" y="1818639"/>
            <a:ext cx="7418895" cy="1168401"/>
          </a:xfrm>
        </p:spPr>
        <p:txBody>
          <a:bodyPr>
            <a:normAutofit/>
          </a:bodyPr>
          <a:lstStyle/>
          <a:p>
            <a:pPr>
              <a:lnSpc>
                <a:spcPct val="100000"/>
              </a:lnSpc>
              <a:spcBef>
                <a:spcPts val="2000"/>
              </a:spcBef>
            </a:pPr>
            <a:r>
              <a:rPr lang="en-US" sz="2000" dirty="0">
                <a:latin typeface="Lexend Deca Light" pitchFamily="2" charset="77"/>
              </a:rPr>
              <a:t>Erosion affects soil. It can wear down the top layer of soil.</a:t>
            </a:r>
          </a:p>
          <a:p>
            <a:pPr>
              <a:lnSpc>
                <a:spcPct val="100000"/>
              </a:lnSpc>
              <a:spcBef>
                <a:spcPts val="2000"/>
              </a:spcBef>
            </a:pPr>
            <a:r>
              <a:rPr lang="en-US" sz="2000" dirty="0">
                <a:latin typeface="Lexend Deca Light" pitchFamily="2" charset="77"/>
              </a:rPr>
              <a:t>Two main types are wind or water erosion. </a:t>
            </a:r>
          </a:p>
        </p:txBody>
      </p:sp>
      <p:pic>
        <p:nvPicPr>
          <p:cNvPr id="11" name="Picture 10" descr="A picture containing tree, outdoor, sprinkler system, smoke&#10;&#10;Description automatically generated">
            <a:extLst>
              <a:ext uri="{FF2B5EF4-FFF2-40B4-BE49-F238E27FC236}">
                <a16:creationId xmlns:a16="http://schemas.microsoft.com/office/drawing/2014/main" id="{92DE928C-96BE-A28F-F9BD-0EC70BEDDD8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70603" y="3111240"/>
            <a:ext cx="6002793" cy="2777916"/>
          </a:xfrm>
          <a:prstGeom prst="rect">
            <a:avLst/>
          </a:prstGeom>
        </p:spPr>
      </p:pic>
    </p:spTree>
    <p:extLst>
      <p:ext uri="{BB962C8B-B14F-4D97-AF65-F5344CB8AC3E}">
        <p14:creationId xmlns:p14="http://schemas.microsoft.com/office/powerpoint/2010/main" val="526969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B32E2-BC42-A1C5-2853-D4BF56B22AD2}"/>
              </a:ext>
            </a:extLst>
          </p:cNvPr>
          <p:cNvSpPr>
            <a:spLocks noGrp="1"/>
          </p:cNvSpPr>
          <p:nvPr>
            <p:ph type="title"/>
          </p:nvPr>
        </p:nvSpPr>
        <p:spPr>
          <a:xfrm>
            <a:off x="1122628" y="777712"/>
            <a:ext cx="5938887" cy="778208"/>
          </a:xfrm>
        </p:spPr>
        <p:txBody>
          <a:bodyPr/>
          <a:lstStyle/>
          <a:p>
            <a:r>
              <a:rPr lang="en-US" dirty="0">
                <a:latin typeface="Lexend Deca Medium" pitchFamily="2" charset="77"/>
              </a:rPr>
              <a:t>Erosion</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0B7F074B-1DB3-ECFC-441B-8C30912D149F}"/>
              </a:ext>
            </a:extLst>
          </p:cNvPr>
          <p:cNvSpPr>
            <a:spLocks noGrp="1"/>
          </p:cNvSpPr>
          <p:nvPr>
            <p:ph idx="1"/>
          </p:nvPr>
        </p:nvSpPr>
        <p:spPr>
          <a:xfrm>
            <a:off x="980389" y="1727199"/>
            <a:ext cx="6995212" cy="1412241"/>
          </a:xfrm>
        </p:spPr>
        <p:txBody>
          <a:bodyPr>
            <a:normAutofit/>
          </a:bodyPr>
          <a:lstStyle/>
          <a:p>
            <a:pPr>
              <a:lnSpc>
                <a:spcPct val="100000"/>
              </a:lnSpc>
              <a:spcBef>
                <a:spcPts val="0"/>
              </a:spcBef>
            </a:pPr>
            <a:r>
              <a:rPr lang="en-US" sz="2000" dirty="0">
                <a:latin typeface="Lexend Deca Light" pitchFamily="2" charset="77"/>
              </a:rPr>
              <a:t>Wind erosion: When topsoil is loose, the wind can pick it up and carry it away. </a:t>
            </a:r>
          </a:p>
          <a:p>
            <a:pPr>
              <a:lnSpc>
                <a:spcPct val="100000"/>
              </a:lnSpc>
              <a:spcBef>
                <a:spcPts val="0"/>
              </a:spcBef>
            </a:pPr>
            <a:r>
              <a:rPr lang="en-US" sz="2000" dirty="0">
                <a:latin typeface="Lexend Deca Light" pitchFamily="2" charset="77"/>
              </a:rPr>
              <a:t>You might see this as dusty fields during planting season, or as dirt covered snowbanks in the winter. </a:t>
            </a:r>
          </a:p>
          <a:p>
            <a:pPr marL="0" indent="0">
              <a:lnSpc>
                <a:spcPct val="100000"/>
              </a:lnSpc>
              <a:spcBef>
                <a:spcPts val="0"/>
              </a:spcBef>
              <a:buNone/>
            </a:pPr>
            <a:endParaRPr lang="en-US" sz="2000" dirty="0">
              <a:latin typeface="Lexend Deca Light" pitchFamily="2" charset="77"/>
            </a:endParaRPr>
          </a:p>
          <a:p>
            <a:pPr marL="0" indent="0">
              <a:lnSpc>
                <a:spcPct val="100000"/>
              </a:lnSpc>
              <a:spcBef>
                <a:spcPts val="0"/>
              </a:spcBef>
              <a:buNone/>
            </a:pPr>
            <a:endParaRPr lang="en-US" sz="2000" dirty="0">
              <a:latin typeface="Lexend Deca Light" pitchFamily="2" charset="77"/>
            </a:endParaRPr>
          </a:p>
          <a:p>
            <a:pPr>
              <a:lnSpc>
                <a:spcPct val="100000"/>
              </a:lnSpc>
              <a:spcBef>
                <a:spcPts val="0"/>
              </a:spcBef>
            </a:pPr>
            <a:endParaRPr lang="en-US" sz="2000" dirty="0">
              <a:latin typeface="Lexend Deca Light" pitchFamily="2" charset="77"/>
            </a:endParaRPr>
          </a:p>
          <a:p>
            <a:pPr marL="0" indent="0">
              <a:lnSpc>
                <a:spcPct val="100000"/>
              </a:lnSpc>
              <a:spcBef>
                <a:spcPts val="0"/>
              </a:spcBef>
              <a:buNone/>
            </a:pPr>
            <a:endParaRPr lang="en-US" sz="2000" dirty="0">
              <a:latin typeface="Lexend Deca Light" pitchFamily="2" charset="77"/>
            </a:endParaRPr>
          </a:p>
          <a:p>
            <a:pPr marL="0" indent="0">
              <a:lnSpc>
                <a:spcPct val="100000"/>
              </a:lnSpc>
              <a:spcBef>
                <a:spcPts val="0"/>
              </a:spcBef>
              <a:buNone/>
            </a:pPr>
            <a:endParaRPr lang="en-US" sz="2000" dirty="0">
              <a:latin typeface="Lexend Deca Light" pitchFamily="2" charset="77"/>
            </a:endParaRPr>
          </a:p>
        </p:txBody>
      </p:sp>
      <p:pic>
        <p:nvPicPr>
          <p:cNvPr id="10" name="Picture 9" descr="A tractor plowing a field&#10;&#10;Description automatically generated">
            <a:extLst>
              <a:ext uri="{FF2B5EF4-FFF2-40B4-BE49-F238E27FC236}">
                <a16:creationId xmlns:a16="http://schemas.microsoft.com/office/drawing/2014/main" id="{C2A0446B-2525-AC84-400B-ACD2FD134FF5}"/>
              </a:ext>
            </a:extLst>
          </p:cNvPr>
          <p:cNvPicPr>
            <a:picLocks noChangeAspect="1"/>
          </p:cNvPicPr>
          <p:nvPr/>
        </p:nvPicPr>
        <p:blipFill>
          <a:blip r:embed="rId3">
            <a:extLst>
              <a:ext uri="{28A0092B-C50C-407E-A947-70E740481C1C}">
                <a14:useLocalDpi xmlns:a14="http://schemas.microsoft.com/office/drawing/2010/main" val="0"/>
              </a:ext>
            </a:extLst>
          </a:blip>
          <a:srcRect t="10070"/>
          <a:stretch/>
        </p:blipFill>
        <p:spPr>
          <a:xfrm>
            <a:off x="2316795" y="3250545"/>
            <a:ext cx="4510409" cy="2704135"/>
          </a:xfrm>
          <a:prstGeom prst="rect">
            <a:avLst/>
          </a:prstGeom>
        </p:spPr>
      </p:pic>
    </p:spTree>
    <p:extLst>
      <p:ext uri="{BB962C8B-B14F-4D97-AF65-F5344CB8AC3E}">
        <p14:creationId xmlns:p14="http://schemas.microsoft.com/office/powerpoint/2010/main" val="2042182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B32E2-BC42-A1C5-2853-D4BF56B22AD2}"/>
              </a:ext>
            </a:extLst>
          </p:cNvPr>
          <p:cNvSpPr>
            <a:spLocks noGrp="1"/>
          </p:cNvSpPr>
          <p:nvPr>
            <p:ph type="title"/>
          </p:nvPr>
        </p:nvSpPr>
        <p:spPr/>
        <p:txBody>
          <a:bodyPr/>
          <a:lstStyle/>
          <a:p>
            <a:r>
              <a:rPr lang="en-US" dirty="0">
                <a:latin typeface="Lexend Deca Medium" pitchFamily="2" charset="77"/>
              </a:rPr>
              <a:t>Erosion</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0B7F074B-1DB3-ECFC-441B-8C30912D149F}"/>
              </a:ext>
            </a:extLst>
          </p:cNvPr>
          <p:cNvSpPr>
            <a:spLocks noGrp="1"/>
          </p:cNvSpPr>
          <p:nvPr>
            <p:ph idx="1"/>
          </p:nvPr>
        </p:nvSpPr>
        <p:spPr/>
        <p:txBody>
          <a:bodyPr>
            <a:normAutofit/>
          </a:bodyPr>
          <a:lstStyle/>
          <a:p>
            <a:pPr>
              <a:lnSpc>
                <a:spcPct val="100000"/>
              </a:lnSpc>
              <a:spcBef>
                <a:spcPts val="0"/>
              </a:spcBef>
            </a:pPr>
            <a:r>
              <a:rPr lang="en-US" sz="2000" dirty="0">
                <a:latin typeface="Lexend Deca Light" pitchFamily="2" charset="77"/>
              </a:rPr>
              <a:t>Water erosion can wash away nutrients and cause flooding. </a:t>
            </a:r>
          </a:p>
          <a:p>
            <a:pPr marL="0" indent="0">
              <a:lnSpc>
                <a:spcPct val="100000"/>
              </a:lnSpc>
              <a:spcBef>
                <a:spcPts val="0"/>
              </a:spcBef>
              <a:buNone/>
            </a:pPr>
            <a:endParaRPr lang="en-US" sz="2000" dirty="0">
              <a:latin typeface="Lexend Deca Light" pitchFamily="2" charset="77"/>
            </a:endParaRPr>
          </a:p>
          <a:p>
            <a:pPr>
              <a:lnSpc>
                <a:spcPct val="100000"/>
              </a:lnSpc>
              <a:spcBef>
                <a:spcPts val="0"/>
              </a:spcBef>
            </a:pPr>
            <a:r>
              <a:rPr lang="en-US" sz="2000" dirty="0">
                <a:latin typeface="Lexend Deca Light" pitchFamily="2" charset="77"/>
              </a:rPr>
              <a:t>This video shows how plants help</a:t>
            </a:r>
          </a:p>
          <a:p>
            <a:pPr marL="0" indent="0">
              <a:lnSpc>
                <a:spcPct val="100000"/>
              </a:lnSpc>
              <a:spcBef>
                <a:spcPts val="0"/>
              </a:spcBef>
              <a:buNone/>
            </a:pPr>
            <a:r>
              <a:rPr lang="en-US" sz="2000" dirty="0">
                <a:latin typeface="Lexend Deca Light" pitchFamily="2" charset="77"/>
              </a:rPr>
              <a:t>   prevent soil erosion.</a:t>
            </a:r>
          </a:p>
          <a:p>
            <a:pPr marL="0" indent="0">
              <a:lnSpc>
                <a:spcPct val="100000"/>
              </a:lnSpc>
              <a:spcBef>
                <a:spcPts val="0"/>
              </a:spcBef>
              <a:buNone/>
            </a:pPr>
            <a:endParaRPr lang="en-US" sz="2000" dirty="0">
              <a:latin typeface="Lexend Deca Light" pitchFamily="2" charset="77"/>
            </a:endParaRPr>
          </a:p>
        </p:txBody>
      </p:sp>
      <p:pic>
        <p:nvPicPr>
          <p:cNvPr id="4" name="Online Media 3" descr="Erosion and Soil">
            <a:hlinkClick r:id="" action="ppaction://media"/>
            <a:extLst>
              <a:ext uri="{FF2B5EF4-FFF2-40B4-BE49-F238E27FC236}">
                <a16:creationId xmlns:a16="http://schemas.microsoft.com/office/drawing/2014/main" id="{E92A04A0-F970-ECE8-7ABE-9A12657C766F}"/>
              </a:ext>
            </a:extLst>
          </p:cNvPr>
          <p:cNvPicPr>
            <a:picLocks noRot="1" noChangeAspect="1"/>
          </p:cNvPicPr>
          <p:nvPr>
            <a:videoFile r:link="rId1"/>
          </p:nvPr>
        </p:nvPicPr>
        <p:blipFill>
          <a:blip r:embed="rId4"/>
          <a:stretch>
            <a:fillRect/>
          </a:stretch>
        </p:blipFill>
        <p:spPr>
          <a:xfrm>
            <a:off x="2214801" y="3181985"/>
            <a:ext cx="4714398" cy="2663634"/>
          </a:xfrm>
          <a:prstGeom prst="rect">
            <a:avLst/>
          </a:prstGeom>
        </p:spPr>
      </p:pic>
      <p:pic>
        <p:nvPicPr>
          <p:cNvPr id="9" name="Picture 8" descr="A stream of water in a field&#10;&#10;Description automatically generated">
            <a:extLst>
              <a:ext uri="{FF2B5EF4-FFF2-40B4-BE49-F238E27FC236}">
                <a16:creationId xmlns:a16="http://schemas.microsoft.com/office/drawing/2014/main" id="{C76BF60D-4841-3974-9556-93918459E8DF}"/>
              </a:ext>
            </a:extLst>
          </p:cNvPr>
          <p:cNvPicPr>
            <a:picLocks noChangeAspect="1"/>
          </p:cNvPicPr>
          <p:nvPr/>
        </p:nvPicPr>
        <p:blipFill>
          <a:blip r:embed="rId5">
            <a:extLst>
              <a:ext uri="{28A0092B-C50C-407E-A947-70E740481C1C}">
                <a14:useLocalDpi xmlns:a14="http://schemas.microsoft.com/office/drawing/2010/main" val="0"/>
              </a:ext>
            </a:extLst>
          </a:blip>
          <a:srcRect l="14403" r="21200"/>
          <a:stretch/>
        </p:blipFill>
        <p:spPr>
          <a:xfrm>
            <a:off x="5785172" y="1980692"/>
            <a:ext cx="2232769" cy="2311455"/>
          </a:xfrm>
          <a:prstGeom prst="ellipse">
            <a:avLst/>
          </a:prstGeom>
        </p:spPr>
      </p:pic>
    </p:spTree>
    <p:extLst>
      <p:ext uri="{BB962C8B-B14F-4D97-AF65-F5344CB8AC3E}">
        <p14:creationId xmlns:p14="http://schemas.microsoft.com/office/powerpoint/2010/main" val="247219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B7F074B-1DB3-ECFC-441B-8C30912D149F}"/>
              </a:ext>
            </a:extLst>
          </p:cNvPr>
          <p:cNvSpPr>
            <a:spLocks noGrp="1"/>
          </p:cNvSpPr>
          <p:nvPr>
            <p:ph idx="1"/>
          </p:nvPr>
        </p:nvSpPr>
        <p:spPr>
          <a:xfrm>
            <a:off x="1044944" y="797697"/>
            <a:ext cx="7054112" cy="4156460"/>
          </a:xfrm>
        </p:spPr>
        <p:txBody>
          <a:bodyPr>
            <a:normAutofit/>
          </a:bodyPr>
          <a:lstStyle/>
          <a:p>
            <a:pPr marL="0" indent="0" algn="ctr">
              <a:lnSpc>
                <a:spcPct val="125000"/>
              </a:lnSpc>
              <a:spcBef>
                <a:spcPts val="2400"/>
              </a:spcBef>
              <a:buNone/>
            </a:pPr>
            <a:endParaRPr lang="en-US" sz="4800" dirty="0">
              <a:solidFill>
                <a:schemeClr val="accent2"/>
              </a:solidFill>
              <a:latin typeface="Lexend Deca Medium" pitchFamily="2" charset="77"/>
            </a:endParaRPr>
          </a:p>
          <a:p>
            <a:pPr marL="0" indent="0" algn="ctr">
              <a:lnSpc>
                <a:spcPct val="125000"/>
              </a:lnSpc>
              <a:spcBef>
                <a:spcPts val="2400"/>
              </a:spcBef>
              <a:buNone/>
            </a:pPr>
            <a:r>
              <a:rPr lang="en-US" sz="4800" dirty="0">
                <a:solidFill>
                  <a:schemeClr val="accent2"/>
                </a:solidFill>
                <a:latin typeface="Lexend Deca Medium" pitchFamily="2" charset="77"/>
              </a:rPr>
              <a:t>What can farmers do to reduce compaction and/or erosion?</a:t>
            </a:r>
          </a:p>
        </p:txBody>
      </p:sp>
    </p:spTree>
    <p:extLst>
      <p:ext uri="{BB962C8B-B14F-4D97-AF65-F5344CB8AC3E}">
        <p14:creationId xmlns:p14="http://schemas.microsoft.com/office/powerpoint/2010/main" val="31435615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B32E2-BC42-A1C5-2853-D4BF56B22AD2}"/>
              </a:ext>
            </a:extLst>
          </p:cNvPr>
          <p:cNvSpPr>
            <a:spLocks noGrp="1"/>
          </p:cNvSpPr>
          <p:nvPr>
            <p:ph type="title"/>
          </p:nvPr>
        </p:nvSpPr>
        <p:spPr>
          <a:xfrm>
            <a:off x="1143377" y="810184"/>
            <a:ext cx="5938887" cy="778208"/>
          </a:xfrm>
        </p:spPr>
        <p:txBody>
          <a:bodyPr>
            <a:normAutofit/>
          </a:bodyPr>
          <a:lstStyle/>
          <a:p>
            <a:r>
              <a:rPr lang="en-US" dirty="0">
                <a:latin typeface="Lexend Deca Medium" pitchFamily="2" charset="77"/>
              </a:rPr>
              <a:t>Farmers are farming differently</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0B7F074B-1DB3-ECFC-441B-8C30912D149F}"/>
              </a:ext>
            </a:extLst>
          </p:cNvPr>
          <p:cNvSpPr>
            <a:spLocks noGrp="1"/>
          </p:cNvSpPr>
          <p:nvPr>
            <p:ph idx="1"/>
          </p:nvPr>
        </p:nvSpPr>
        <p:spPr>
          <a:xfrm>
            <a:off x="1143377" y="1790775"/>
            <a:ext cx="6283583" cy="4736554"/>
          </a:xfrm>
        </p:spPr>
        <p:txBody>
          <a:bodyPr>
            <a:normAutofit/>
          </a:bodyPr>
          <a:lstStyle/>
          <a:p>
            <a:pPr>
              <a:lnSpc>
                <a:spcPct val="100000"/>
              </a:lnSpc>
              <a:spcBef>
                <a:spcPts val="800"/>
              </a:spcBef>
            </a:pPr>
            <a:r>
              <a:rPr lang="en-US" sz="2000" dirty="0">
                <a:latin typeface="Lexend Deca Light" pitchFamily="2" charset="77"/>
              </a:rPr>
              <a:t>They are: </a:t>
            </a:r>
          </a:p>
          <a:p>
            <a:pPr lvl="1">
              <a:lnSpc>
                <a:spcPct val="100000"/>
              </a:lnSpc>
              <a:spcBef>
                <a:spcPts val="800"/>
              </a:spcBef>
            </a:pPr>
            <a:r>
              <a:rPr lang="en-US" sz="2000" dirty="0">
                <a:latin typeface="Lexend Deca Light" pitchFamily="2" charset="77"/>
              </a:rPr>
              <a:t>Planting cover crops.</a:t>
            </a:r>
          </a:p>
          <a:p>
            <a:pPr lvl="1">
              <a:lnSpc>
                <a:spcPct val="100000"/>
              </a:lnSpc>
              <a:spcBef>
                <a:spcPts val="800"/>
              </a:spcBef>
            </a:pPr>
            <a:r>
              <a:rPr lang="en-US" sz="2000" dirty="0">
                <a:latin typeface="Lexend Deca Light" pitchFamily="2" charset="77"/>
              </a:rPr>
              <a:t>Finding ways to drive less on their fields.</a:t>
            </a:r>
          </a:p>
          <a:p>
            <a:pPr lvl="1">
              <a:lnSpc>
                <a:spcPct val="100000"/>
              </a:lnSpc>
              <a:spcBef>
                <a:spcPts val="800"/>
              </a:spcBef>
            </a:pPr>
            <a:r>
              <a:rPr lang="en-US" sz="2000" dirty="0">
                <a:latin typeface="Lexend Deca Light" pitchFamily="2" charset="77"/>
              </a:rPr>
              <a:t>Using new technology and equipment that flies (really!) </a:t>
            </a:r>
          </a:p>
          <a:p>
            <a:pPr marL="457200" lvl="1" indent="0">
              <a:lnSpc>
                <a:spcPct val="100000"/>
              </a:lnSpc>
              <a:spcBef>
                <a:spcPts val="800"/>
              </a:spcBef>
              <a:buNone/>
            </a:pPr>
            <a:endParaRPr lang="en-US" sz="2000" dirty="0">
              <a:latin typeface="Lexend Deca Light" pitchFamily="2" charset="77"/>
            </a:endParaRPr>
          </a:p>
          <a:p>
            <a:pPr>
              <a:lnSpc>
                <a:spcPct val="100000"/>
              </a:lnSpc>
              <a:spcBef>
                <a:spcPts val="800"/>
              </a:spcBef>
            </a:pPr>
            <a:r>
              <a:rPr lang="en-US" sz="2000" dirty="0">
                <a:latin typeface="Lexend Deca Light" pitchFamily="2" charset="77"/>
              </a:rPr>
              <a:t>People who help farmers are inventing new farming machines that are less heavy, have smaller tires or don’t need to drive on the fields as much. </a:t>
            </a:r>
          </a:p>
          <a:p>
            <a:pPr>
              <a:lnSpc>
                <a:spcPct val="100000"/>
              </a:lnSpc>
              <a:spcBef>
                <a:spcPts val="800"/>
              </a:spcBef>
            </a:pPr>
            <a:endParaRPr lang="en-US" sz="2000" dirty="0">
              <a:latin typeface="Lexend Deca Light" pitchFamily="2" charset="77"/>
            </a:endParaRPr>
          </a:p>
        </p:txBody>
      </p:sp>
    </p:spTree>
    <p:extLst>
      <p:ext uri="{BB962C8B-B14F-4D97-AF65-F5344CB8AC3E}">
        <p14:creationId xmlns:p14="http://schemas.microsoft.com/office/powerpoint/2010/main" val="41507412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B32E2-BC42-A1C5-2853-D4BF56B22AD2}"/>
              </a:ext>
            </a:extLst>
          </p:cNvPr>
          <p:cNvSpPr>
            <a:spLocks noGrp="1"/>
          </p:cNvSpPr>
          <p:nvPr>
            <p:ph type="title"/>
          </p:nvPr>
        </p:nvSpPr>
        <p:spPr>
          <a:xfrm>
            <a:off x="1081988" y="684831"/>
            <a:ext cx="5938887" cy="778208"/>
          </a:xfrm>
        </p:spPr>
        <p:txBody>
          <a:bodyPr/>
          <a:lstStyle/>
          <a:p>
            <a:r>
              <a:rPr lang="en-US" dirty="0">
                <a:latin typeface="Lexend Deca Medium" pitchFamily="2" charset="77"/>
              </a:rPr>
              <a:t>Cover Crops </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0B7F074B-1DB3-ECFC-441B-8C30912D149F}"/>
              </a:ext>
            </a:extLst>
          </p:cNvPr>
          <p:cNvSpPr>
            <a:spLocks noGrp="1"/>
          </p:cNvSpPr>
          <p:nvPr>
            <p:ph idx="1"/>
          </p:nvPr>
        </p:nvSpPr>
        <p:spPr>
          <a:xfrm>
            <a:off x="980388" y="1463039"/>
            <a:ext cx="7418895" cy="4617249"/>
          </a:xfrm>
        </p:spPr>
        <p:txBody>
          <a:bodyPr>
            <a:normAutofit/>
          </a:bodyPr>
          <a:lstStyle/>
          <a:p>
            <a:pPr>
              <a:lnSpc>
                <a:spcPct val="100000"/>
              </a:lnSpc>
              <a:spcBef>
                <a:spcPts val="0"/>
              </a:spcBef>
            </a:pPr>
            <a:r>
              <a:rPr lang="en-US" sz="2000" dirty="0">
                <a:latin typeface="Lexend Deca Light" pitchFamily="2" charset="77"/>
              </a:rPr>
              <a:t>Many farmers plant cover crops </a:t>
            </a:r>
          </a:p>
          <a:p>
            <a:pPr marL="0" indent="0">
              <a:lnSpc>
                <a:spcPct val="100000"/>
              </a:lnSpc>
              <a:spcBef>
                <a:spcPts val="0"/>
              </a:spcBef>
              <a:buNone/>
            </a:pPr>
            <a:r>
              <a:rPr lang="en-US" sz="2000" dirty="0">
                <a:latin typeface="Lexend Deca Light" pitchFamily="2" charset="77"/>
              </a:rPr>
              <a:t>   to help break up compacted soils and reduce  </a:t>
            </a:r>
          </a:p>
          <a:p>
            <a:pPr marL="0" indent="0">
              <a:lnSpc>
                <a:spcPct val="100000"/>
              </a:lnSpc>
              <a:spcBef>
                <a:spcPts val="0"/>
              </a:spcBef>
              <a:buNone/>
            </a:pPr>
            <a:r>
              <a:rPr lang="en-US" sz="2000" dirty="0">
                <a:latin typeface="Lexend Deca Light" pitchFamily="2" charset="77"/>
              </a:rPr>
              <a:t>   the effects of erosion. </a:t>
            </a:r>
          </a:p>
          <a:p>
            <a:pPr>
              <a:lnSpc>
                <a:spcPct val="100000"/>
              </a:lnSpc>
              <a:spcBef>
                <a:spcPts val="0"/>
              </a:spcBef>
            </a:pPr>
            <a:r>
              <a:rPr lang="en-US" sz="2000" dirty="0">
                <a:latin typeface="Lexend Deca Light" pitchFamily="2" charset="77"/>
              </a:rPr>
              <a:t>Cover crops provide roots that dig deep into the soil to break up the compacted soil parts. </a:t>
            </a:r>
          </a:p>
          <a:p>
            <a:pPr>
              <a:lnSpc>
                <a:spcPct val="100000"/>
              </a:lnSpc>
              <a:spcBef>
                <a:spcPts val="0"/>
              </a:spcBef>
            </a:pPr>
            <a:r>
              <a:rPr lang="en-US" sz="2000" dirty="0">
                <a:latin typeface="Lexend Deca Light" pitchFamily="2" charset="77"/>
              </a:rPr>
              <a:t>Roots can also hold the soil in place against wind or water. </a:t>
            </a:r>
          </a:p>
          <a:p>
            <a:pPr marL="0" indent="0">
              <a:lnSpc>
                <a:spcPct val="100000"/>
              </a:lnSpc>
              <a:spcBef>
                <a:spcPts val="0"/>
              </a:spcBef>
              <a:buNone/>
            </a:pPr>
            <a:endParaRPr lang="en-US" sz="2000" dirty="0">
              <a:latin typeface="Lexend Deca Light" pitchFamily="2" charset="77"/>
            </a:endParaRPr>
          </a:p>
        </p:txBody>
      </p:sp>
      <p:pic>
        <p:nvPicPr>
          <p:cNvPr id="5" name="Picture 4" descr="A field of green plants&#10;&#10;Description automatically generated">
            <a:extLst>
              <a:ext uri="{FF2B5EF4-FFF2-40B4-BE49-F238E27FC236}">
                <a16:creationId xmlns:a16="http://schemas.microsoft.com/office/drawing/2014/main" id="{063B6044-35AA-797D-6AD4-B61DF03021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5040" y="3636914"/>
            <a:ext cx="3469692" cy="2313128"/>
          </a:xfrm>
          <a:prstGeom prst="round2DiagRect">
            <a:avLst>
              <a:gd name="adj1" fmla="val 30604"/>
              <a:gd name="adj2" fmla="val 0"/>
            </a:avLst>
          </a:prstGeom>
        </p:spPr>
      </p:pic>
    </p:spTree>
    <p:extLst>
      <p:ext uri="{BB962C8B-B14F-4D97-AF65-F5344CB8AC3E}">
        <p14:creationId xmlns:p14="http://schemas.microsoft.com/office/powerpoint/2010/main" val="4830163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EFF22-5106-A96B-6899-716345DBD063}"/>
              </a:ext>
            </a:extLst>
          </p:cNvPr>
          <p:cNvSpPr>
            <a:spLocks noGrp="1"/>
          </p:cNvSpPr>
          <p:nvPr>
            <p:ph type="title"/>
          </p:nvPr>
        </p:nvSpPr>
        <p:spPr>
          <a:xfrm>
            <a:off x="1059813" y="808574"/>
            <a:ext cx="5938887" cy="778208"/>
          </a:xfrm>
        </p:spPr>
        <p:txBody>
          <a:bodyPr/>
          <a:lstStyle/>
          <a:p>
            <a:r>
              <a:rPr lang="en-US" dirty="0">
                <a:latin typeface="Lexend Deca Medium" pitchFamily="2" charset="77"/>
              </a:rPr>
              <a:t>Innovative Technology</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9B1B4878-8B04-0BB5-ACEA-998FA65A4A0B}"/>
              </a:ext>
            </a:extLst>
          </p:cNvPr>
          <p:cNvSpPr>
            <a:spLocks noGrp="1"/>
          </p:cNvSpPr>
          <p:nvPr>
            <p:ph idx="1"/>
          </p:nvPr>
        </p:nvSpPr>
        <p:spPr>
          <a:xfrm>
            <a:off x="1090565" y="1767839"/>
            <a:ext cx="7308718" cy="1611237"/>
          </a:xfrm>
        </p:spPr>
        <p:txBody>
          <a:bodyPr>
            <a:normAutofit/>
          </a:bodyPr>
          <a:lstStyle/>
          <a:p>
            <a:pPr marL="0" indent="0">
              <a:lnSpc>
                <a:spcPct val="100000"/>
              </a:lnSpc>
              <a:spcBef>
                <a:spcPts val="1800"/>
              </a:spcBef>
              <a:buClr>
                <a:schemeClr val="dk1"/>
              </a:buClr>
              <a:buSzPct val="100000"/>
              <a:buNone/>
            </a:pPr>
            <a:r>
              <a:rPr lang="en-US" sz="2000" dirty="0">
                <a:latin typeface="Lexend Deca Light" pitchFamily="2" charset="77"/>
              </a:rPr>
              <a:t>Technology and good ideas help farmers protect soil!</a:t>
            </a:r>
          </a:p>
          <a:p>
            <a:pPr marL="0" indent="0">
              <a:lnSpc>
                <a:spcPct val="100000"/>
              </a:lnSpc>
              <a:spcBef>
                <a:spcPts val="1800"/>
              </a:spcBef>
              <a:buClr>
                <a:schemeClr val="dk1"/>
              </a:buClr>
              <a:buSzPct val="100000"/>
              <a:buNone/>
            </a:pPr>
            <a:r>
              <a:rPr lang="en-US" sz="2000" dirty="0">
                <a:latin typeface="Lexend Deca Light" pitchFamily="2" charset="77"/>
              </a:rPr>
              <a:t>Using equipment differently can help. Tractors with tracks instead of tires or tires that need less air do not press as hard on the soil.</a:t>
            </a:r>
            <a:endParaRPr lang="en-CA" sz="2000" dirty="0">
              <a:latin typeface="Lexend Deca Light" pitchFamily="2" charset="77"/>
            </a:endParaRPr>
          </a:p>
        </p:txBody>
      </p:sp>
      <p:pic>
        <p:nvPicPr>
          <p:cNvPr id="6" name="Picture 5" descr="A picture containing text, electronics, display&#10;&#10;Description automatically generated">
            <a:extLst>
              <a:ext uri="{FF2B5EF4-FFF2-40B4-BE49-F238E27FC236}">
                <a16:creationId xmlns:a16="http://schemas.microsoft.com/office/drawing/2014/main" id="{98CC61A8-D084-DB87-D1E6-0BA3F770C4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4197" y="3782458"/>
            <a:ext cx="2647771" cy="2036747"/>
          </a:xfrm>
          <a:prstGeom prst="rect">
            <a:avLst/>
          </a:prstGeom>
        </p:spPr>
      </p:pic>
      <p:pic>
        <p:nvPicPr>
          <p:cNvPr id="5" name="Picture 4" descr="A green toy truck&#10;&#10;Description automatically generated with low confidence">
            <a:hlinkClick r:id="rId4"/>
            <a:extLst>
              <a:ext uri="{FF2B5EF4-FFF2-40B4-BE49-F238E27FC236}">
                <a16:creationId xmlns:a16="http://schemas.microsoft.com/office/drawing/2014/main" id="{55493865-BFCE-2E99-C4F1-7A45973DD77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15685" y="3898437"/>
            <a:ext cx="2378305" cy="1350607"/>
          </a:xfrm>
          <a:prstGeom prst="rect">
            <a:avLst/>
          </a:prstGeom>
        </p:spPr>
      </p:pic>
      <p:pic>
        <p:nvPicPr>
          <p:cNvPr id="7" name="Picture 6" descr="A tractor pulling a trailer&#10;&#10;Description automatically generated">
            <a:extLst>
              <a:ext uri="{FF2B5EF4-FFF2-40B4-BE49-F238E27FC236}">
                <a16:creationId xmlns:a16="http://schemas.microsoft.com/office/drawing/2014/main" id="{DD0BF725-9723-B8D1-8BC4-CF8C7258FD52}"/>
              </a:ext>
            </a:extLst>
          </p:cNvPr>
          <p:cNvPicPr>
            <a:picLocks noChangeAspect="1"/>
          </p:cNvPicPr>
          <p:nvPr/>
        </p:nvPicPr>
        <p:blipFill rotWithShape="1">
          <a:blip r:embed="rId6">
            <a:extLst>
              <a:ext uri="{28A0092B-C50C-407E-A947-70E740481C1C}">
                <a14:useLocalDpi xmlns:a14="http://schemas.microsoft.com/office/drawing/2010/main" val="0"/>
              </a:ext>
            </a:extLst>
          </a:blip>
          <a:srcRect t="28911" r="17424"/>
          <a:stretch/>
        </p:blipFill>
        <p:spPr>
          <a:xfrm>
            <a:off x="4481870" y="3560133"/>
            <a:ext cx="3733853" cy="2411046"/>
          </a:xfrm>
          <a:prstGeom prst="round2DiagRect">
            <a:avLst>
              <a:gd name="adj1" fmla="val 30152"/>
              <a:gd name="adj2" fmla="val 0"/>
            </a:avLst>
          </a:prstGeom>
        </p:spPr>
      </p:pic>
    </p:spTree>
    <p:extLst>
      <p:ext uri="{BB962C8B-B14F-4D97-AF65-F5344CB8AC3E}">
        <p14:creationId xmlns:p14="http://schemas.microsoft.com/office/powerpoint/2010/main" val="18897581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D26F0-CD7B-B1D9-CFDF-E34DC0BE8C04}"/>
              </a:ext>
            </a:extLst>
          </p:cNvPr>
          <p:cNvSpPr>
            <a:spLocks noGrp="1"/>
          </p:cNvSpPr>
          <p:nvPr>
            <p:ph type="title"/>
          </p:nvPr>
        </p:nvSpPr>
        <p:spPr>
          <a:xfrm>
            <a:off x="1061668" y="871144"/>
            <a:ext cx="5938887" cy="778208"/>
          </a:xfrm>
        </p:spPr>
        <p:txBody>
          <a:bodyPr/>
          <a:lstStyle/>
          <a:p>
            <a:r>
              <a:rPr lang="en-US" dirty="0">
                <a:latin typeface="Lexend Deca Medium" pitchFamily="2" charset="77"/>
              </a:rPr>
              <a:t>A Note for Teachers</a:t>
            </a:r>
          </a:p>
        </p:txBody>
      </p:sp>
      <p:sp>
        <p:nvSpPr>
          <p:cNvPr id="3" name="Content Placeholder 2">
            <a:extLst>
              <a:ext uri="{FF2B5EF4-FFF2-40B4-BE49-F238E27FC236}">
                <a16:creationId xmlns:a16="http://schemas.microsoft.com/office/drawing/2014/main" id="{D6232A28-1198-1337-260F-67EF8B086E15}"/>
              </a:ext>
            </a:extLst>
          </p:cNvPr>
          <p:cNvSpPr>
            <a:spLocks noGrp="1"/>
          </p:cNvSpPr>
          <p:nvPr>
            <p:ph idx="1"/>
          </p:nvPr>
        </p:nvSpPr>
        <p:spPr>
          <a:xfrm>
            <a:off x="980388" y="1892375"/>
            <a:ext cx="7269532" cy="4736554"/>
          </a:xfrm>
        </p:spPr>
        <p:txBody>
          <a:bodyPr>
            <a:noAutofit/>
          </a:bodyPr>
          <a:lstStyle/>
          <a:p>
            <a:pPr marL="0" indent="0">
              <a:buNone/>
            </a:pPr>
            <a:r>
              <a:rPr lang="en-CA" sz="2000" dirty="0">
                <a:effectLst/>
                <a:latin typeface="Lexend Deca Light" pitchFamily="2" charset="77"/>
                <a:ea typeface="Calibri" panose="020F0502020204030204" pitchFamily="34" charset="0"/>
                <a:cs typeface="Times New Roman" panose="02020603050405020304" pitchFamily="18" charset="0"/>
              </a:rPr>
              <a:t>Soil is affected by many things, natural and human-caused. Soil compaction is caused by something pressing on soil, pushing the particles together. Compaction can be caused by natural or human action, such as erosion by wind or water or driving heavy vehicles on farm fields. In both cases, compacted soil will be less- or non-productive.</a:t>
            </a:r>
          </a:p>
          <a:p>
            <a:endParaRPr lang="en-CA" sz="2000" dirty="0">
              <a:effectLst/>
              <a:latin typeface="Lexend Deca Light" pitchFamily="2" charset="77"/>
              <a:ea typeface="Calibri" panose="020F0502020204030204" pitchFamily="34" charset="0"/>
              <a:cs typeface="Times New Roman" panose="02020603050405020304" pitchFamily="18" charset="0"/>
            </a:endParaRPr>
          </a:p>
          <a:p>
            <a:pPr marL="0" indent="0">
              <a:buNone/>
            </a:pPr>
            <a:r>
              <a:rPr lang="en-CA" sz="2000" dirty="0">
                <a:effectLst/>
                <a:latin typeface="Lexend Deca Light" pitchFamily="2" charset="77"/>
                <a:ea typeface="Calibri" panose="020F0502020204030204" pitchFamily="34" charset="0"/>
                <a:cs typeface="Times New Roman" panose="02020603050405020304" pitchFamily="18" charset="0"/>
              </a:rPr>
              <a:t>Students will learn how soil is compacted and about the effects of erosion. They will begin to learn what farmers are doing to prevent or mitigate soil compaction and erosion. </a:t>
            </a:r>
          </a:p>
          <a:p>
            <a:pPr marL="0" indent="0">
              <a:lnSpc>
                <a:spcPct val="100000"/>
              </a:lnSpc>
              <a:spcBef>
                <a:spcPts val="1200"/>
              </a:spcBef>
              <a:buNone/>
            </a:pPr>
            <a:endParaRPr lang="en-US" sz="2000" dirty="0">
              <a:latin typeface="Lexend Deca Light" pitchFamily="2" charset="77"/>
            </a:endParaRPr>
          </a:p>
        </p:txBody>
      </p:sp>
    </p:spTree>
    <p:extLst>
      <p:ext uri="{BB962C8B-B14F-4D97-AF65-F5344CB8AC3E}">
        <p14:creationId xmlns:p14="http://schemas.microsoft.com/office/powerpoint/2010/main" val="26845723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8" name="Rectangle: Rounded Corners 17">
            <a:extLst>
              <a:ext uri="{FF2B5EF4-FFF2-40B4-BE49-F238E27FC236}">
                <a16:creationId xmlns:a16="http://schemas.microsoft.com/office/drawing/2014/main" id="{24E9D7EA-FF6D-42D7-A99B-D14F7992B772}"/>
              </a:ext>
            </a:extLst>
          </p:cNvPr>
          <p:cNvSpPr/>
          <p:nvPr/>
        </p:nvSpPr>
        <p:spPr>
          <a:xfrm>
            <a:off x="250315" y="571350"/>
            <a:ext cx="5328405"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4" name="Straight Connector 13">
            <a:extLst>
              <a:ext uri="{FF2B5EF4-FFF2-40B4-BE49-F238E27FC236}">
                <a16:creationId xmlns:a16="http://schemas.microsoft.com/office/drawing/2014/main" id="{6E6A8F53-CFF7-41EC-8440-7763226F7A14}"/>
              </a:ext>
            </a:extLst>
          </p:cNvPr>
          <p:cNvCxnSpPr/>
          <p:nvPr/>
        </p:nvCxnSpPr>
        <p:spPr>
          <a:xfrm>
            <a:off x="688464" y="1982429"/>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500630" y="1013165"/>
            <a:ext cx="5328405"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Innovative Technology</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601862" y="1782895"/>
            <a:ext cx="4571239" cy="4432276"/>
          </a:xfrm>
        </p:spPr>
        <p:txBody>
          <a:bodyPr vert="horz" lIns="91440" tIns="45720" rIns="91440" bIns="45720" rtlCol="0">
            <a:noAutofit/>
          </a:bodyPr>
          <a:lstStyle/>
          <a:p>
            <a:pPr>
              <a:lnSpc>
                <a:spcPct val="100000"/>
              </a:lnSpc>
              <a:spcBef>
                <a:spcPts val="1200"/>
              </a:spcBef>
            </a:pPr>
            <a:endParaRPr lang="en-US" sz="2400" dirty="0">
              <a:latin typeface="Lexend Deca Light" pitchFamily="2" charset="77"/>
            </a:endParaRPr>
          </a:p>
          <a:p>
            <a:pPr>
              <a:lnSpc>
                <a:spcPct val="100000"/>
              </a:lnSpc>
              <a:spcBef>
                <a:spcPts val="1200"/>
              </a:spcBef>
            </a:pPr>
            <a:r>
              <a:rPr lang="en-US" sz="2400" dirty="0">
                <a:latin typeface="Lexend Deca Light" pitchFamily="2" charset="77"/>
              </a:rPr>
              <a:t>Drones can make maps of fields. It helps farmers see where crops need more water or fertilizer.  </a:t>
            </a:r>
          </a:p>
          <a:p>
            <a:pPr>
              <a:lnSpc>
                <a:spcPct val="100000"/>
              </a:lnSpc>
              <a:spcBef>
                <a:spcPts val="1200"/>
              </a:spcBef>
            </a:pPr>
            <a:r>
              <a:rPr lang="en-US" sz="2400" dirty="0">
                <a:latin typeface="Lexend Deca Light" pitchFamily="2" charset="77"/>
              </a:rPr>
              <a:t>Special drones can do other jobs, too, like planting or spraying a crop. </a:t>
            </a:r>
          </a:p>
        </p:txBody>
      </p:sp>
    </p:spTree>
    <p:extLst>
      <p:ext uri="{BB962C8B-B14F-4D97-AF65-F5344CB8AC3E}">
        <p14:creationId xmlns:p14="http://schemas.microsoft.com/office/powerpoint/2010/main" val="33710526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8" name="Rectangle: Rounded Corners 17">
            <a:extLst>
              <a:ext uri="{FF2B5EF4-FFF2-40B4-BE49-F238E27FC236}">
                <a16:creationId xmlns:a16="http://schemas.microsoft.com/office/drawing/2014/main" id="{24E9D7EA-FF6D-42D7-A99B-D14F7992B772}"/>
              </a:ext>
            </a:extLst>
          </p:cNvPr>
          <p:cNvSpPr/>
          <p:nvPr/>
        </p:nvSpPr>
        <p:spPr>
          <a:xfrm>
            <a:off x="250315" y="571350"/>
            <a:ext cx="5328405" cy="6007870"/>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4" name="Straight Connector 13">
            <a:extLst>
              <a:ext uri="{FF2B5EF4-FFF2-40B4-BE49-F238E27FC236}">
                <a16:creationId xmlns:a16="http://schemas.microsoft.com/office/drawing/2014/main" id="{6E6A8F53-CFF7-41EC-8440-7763226F7A14}"/>
              </a:ext>
            </a:extLst>
          </p:cNvPr>
          <p:cNvCxnSpPr/>
          <p:nvPr/>
        </p:nvCxnSpPr>
        <p:spPr>
          <a:xfrm>
            <a:off x="688464" y="1492326"/>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616801" y="727436"/>
            <a:ext cx="5328405"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Innovative Technology</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616801" y="1643086"/>
            <a:ext cx="4693159" cy="4432276"/>
          </a:xfrm>
        </p:spPr>
        <p:txBody>
          <a:bodyPr vert="horz" lIns="91440" tIns="45720" rIns="91440" bIns="45720" rtlCol="0">
            <a:noAutofit/>
          </a:bodyPr>
          <a:lstStyle/>
          <a:p>
            <a:pPr marL="0" indent="0">
              <a:lnSpc>
                <a:spcPct val="125000"/>
              </a:lnSpc>
              <a:spcBef>
                <a:spcPts val="1600"/>
              </a:spcBef>
              <a:buNone/>
            </a:pPr>
            <a:r>
              <a:rPr lang="en-US" sz="2400" dirty="0">
                <a:latin typeface="Lexend Deca Light" pitchFamily="2" charset="77"/>
              </a:rPr>
              <a:t>With a map made by a drone, a farmer can use GPS to send a self-driving tractor into a field to only the places that need attention. </a:t>
            </a:r>
          </a:p>
          <a:p>
            <a:pPr marL="0" indent="0">
              <a:lnSpc>
                <a:spcPct val="125000"/>
              </a:lnSpc>
              <a:spcBef>
                <a:spcPts val="1600"/>
              </a:spcBef>
              <a:buNone/>
            </a:pPr>
            <a:endParaRPr lang="en-US" sz="2400" dirty="0">
              <a:latin typeface="Lexend Deca Light" pitchFamily="2" charset="77"/>
            </a:endParaRPr>
          </a:p>
          <a:p>
            <a:pPr marL="0" indent="0">
              <a:lnSpc>
                <a:spcPct val="125000"/>
              </a:lnSpc>
              <a:spcBef>
                <a:spcPts val="1600"/>
              </a:spcBef>
              <a:buNone/>
            </a:pPr>
            <a:endParaRPr lang="en-US" sz="2400" dirty="0">
              <a:latin typeface="Lexend Deca Light" pitchFamily="2" charset="77"/>
            </a:endParaRPr>
          </a:p>
        </p:txBody>
      </p:sp>
      <p:pic>
        <p:nvPicPr>
          <p:cNvPr id="4" name="Picture 3">
            <a:extLst>
              <a:ext uri="{FF2B5EF4-FFF2-40B4-BE49-F238E27FC236}">
                <a16:creationId xmlns:a16="http://schemas.microsoft.com/office/drawing/2014/main" id="{97754125-B5E5-D8B0-93D2-EE311D9B004D}"/>
              </a:ext>
            </a:extLst>
          </p:cNvPr>
          <p:cNvPicPr>
            <a:picLocks noChangeAspect="1"/>
          </p:cNvPicPr>
          <p:nvPr/>
        </p:nvPicPr>
        <p:blipFill>
          <a:blip r:embed="rId5"/>
          <a:stretch>
            <a:fillRect/>
          </a:stretch>
        </p:blipFill>
        <p:spPr>
          <a:xfrm>
            <a:off x="1509217" y="4178140"/>
            <a:ext cx="2910383" cy="1751112"/>
          </a:xfrm>
          <a:prstGeom prst="rect">
            <a:avLst/>
          </a:prstGeom>
        </p:spPr>
      </p:pic>
      <p:sp>
        <p:nvSpPr>
          <p:cNvPr id="3" name="TextBox 2">
            <a:extLst>
              <a:ext uri="{FF2B5EF4-FFF2-40B4-BE49-F238E27FC236}">
                <a16:creationId xmlns:a16="http://schemas.microsoft.com/office/drawing/2014/main" id="{2B0B5A32-E4B5-C660-99E0-2D199AA88C78}"/>
              </a:ext>
            </a:extLst>
          </p:cNvPr>
          <p:cNvSpPr txBox="1"/>
          <p:nvPr/>
        </p:nvSpPr>
        <p:spPr>
          <a:xfrm>
            <a:off x="2551345" y="6028828"/>
            <a:ext cx="824072" cy="369332"/>
          </a:xfrm>
          <a:prstGeom prst="rect">
            <a:avLst/>
          </a:prstGeom>
          <a:noFill/>
        </p:spPr>
        <p:txBody>
          <a:bodyPr wrap="none" rtlCol="0">
            <a:spAutoFit/>
          </a:bodyPr>
          <a:lstStyle/>
          <a:p>
            <a:r>
              <a:rPr lang="en-US" dirty="0">
                <a:hlinkClick r:id="rId6"/>
              </a:rPr>
              <a:t>Source</a:t>
            </a:r>
            <a:endParaRPr lang="en-US" dirty="0"/>
          </a:p>
        </p:txBody>
      </p:sp>
    </p:spTree>
    <p:extLst>
      <p:ext uri="{BB962C8B-B14F-4D97-AF65-F5344CB8AC3E}">
        <p14:creationId xmlns:p14="http://schemas.microsoft.com/office/powerpoint/2010/main" val="24003842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08FE64-A237-0EC6-005C-48ECE769ED48}"/>
              </a:ext>
            </a:extLst>
          </p:cNvPr>
          <p:cNvSpPr>
            <a:spLocks noGrp="1"/>
          </p:cNvSpPr>
          <p:nvPr>
            <p:ph type="title"/>
          </p:nvPr>
        </p:nvSpPr>
        <p:spPr>
          <a:xfrm>
            <a:off x="1230663" y="846112"/>
            <a:ext cx="5948314" cy="778208"/>
          </a:xfrm>
        </p:spPr>
        <p:txBody>
          <a:bodyPr/>
          <a:lstStyle/>
          <a:p>
            <a:r>
              <a:rPr lang="en-US" dirty="0">
                <a:latin typeface="Lexend Deca Medium" pitchFamily="2" charset="77"/>
              </a:rPr>
              <a:t>Innovative Technology</a:t>
            </a:r>
          </a:p>
        </p:txBody>
      </p:sp>
      <p:sp>
        <p:nvSpPr>
          <p:cNvPr id="4" name="Content Placeholder 3">
            <a:extLst>
              <a:ext uri="{FF2B5EF4-FFF2-40B4-BE49-F238E27FC236}">
                <a16:creationId xmlns:a16="http://schemas.microsoft.com/office/drawing/2014/main" id="{2030050C-8ABC-CD83-A664-F2E29C3076E4}"/>
              </a:ext>
            </a:extLst>
          </p:cNvPr>
          <p:cNvSpPr>
            <a:spLocks noGrp="1"/>
          </p:cNvSpPr>
          <p:nvPr>
            <p:ph idx="1"/>
          </p:nvPr>
        </p:nvSpPr>
        <p:spPr>
          <a:xfrm>
            <a:off x="1230663" y="1722261"/>
            <a:ext cx="3591612" cy="4752801"/>
          </a:xfrm>
        </p:spPr>
        <p:txBody>
          <a:bodyPr/>
          <a:lstStyle/>
          <a:p>
            <a:pPr marL="0" indent="0">
              <a:buNone/>
            </a:pPr>
            <a:r>
              <a:rPr lang="en-US" dirty="0">
                <a:latin typeface="Lexend Deca Light" pitchFamily="2" charset="77"/>
              </a:rPr>
              <a:t>Farmers use satellite technology to create maps of their fields to look at plant health. </a:t>
            </a:r>
          </a:p>
          <a:p>
            <a:pPr marL="0" indent="0">
              <a:buNone/>
            </a:pPr>
            <a:endParaRPr lang="en-US" dirty="0">
              <a:latin typeface="Lexend Deca Light" pitchFamily="2" charset="77"/>
            </a:endParaRPr>
          </a:p>
          <a:p>
            <a:pPr marL="0" indent="0">
              <a:buNone/>
            </a:pPr>
            <a:r>
              <a:rPr lang="en-US" dirty="0">
                <a:latin typeface="Lexend Deca Light" pitchFamily="2" charset="77"/>
              </a:rPr>
              <a:t>The maps allow farmers to precisely manage their plants’ needs by creating regions within their farm.</a:t>
            </a:r>
          </a:p>
        </p:txBody>
      </p:sp>
      <p:grpSp>
        <p:nvGrpSpPr>
          <p:cNvPr id="9" name="Group 8">
            <a:extLst>
              <a:ext uri="{FF2B5EF4-FFF2-40B4-BE49-F238E27FC236}">
                <a16:creationId xmlns:a16="http://schemas.microsoft.com/office/drawing/2014/main" id="{DB5E94BB-4ABB-AB85-17C2-1322DE3C7DFC}"/>
              </a:ext>
            </a:extLst>
          </p:cNvPr>
          <p:cNvGrpSpPr/>
          <p:nvPr/>
        </p:nvGrpSpPr>
        <p:grpSpPr>
          <a:xfrm>
            <a:off x="4919412" y="1798320"/>
            <a:ext cx="3145193" cy="4083674"/>
            <a:chOff x="-333739" y="-575711"/>
            <a:chExt cx="8576567" cy="11526618"/>
          </a:xfrm>
        </p:grpSpPr>
        <p:pic>
          <p:nvPicPr>
            <p:cNvPr id="5" name="Picture 4">
              <a:extLst>
                <a:ext uri="{FF2B5EF4-FFF2-40B4-BE49-F238E27FC236}">
                  <a16:creationId xmlns:a16="http://schemas.microsoft.com/office/drawing/2014/main" id="{92F6AA16-CFF0-EBE5-86F0-C79A0CA2C99F}"/>
                </a:ext>
              </a:extLst>
            </p:cNvPr>
            <p:cNvPicPr>
              <a:picLocks noChangeAspect="1"/>
            </p:cNvPicPr>
            <p:nvPr/>
          </p:nvPicPr>
          <p:blipFill rotWithShape="1">
            <a:blip r:embed="rId3">
              <a:extLst>
                <a:ext uri="{28A0092B-C50C-407E-A947-70E740481C1C}">
                  <a14:useLocalDpi xmlns:a14="http://schemas.microsoft.com/office/drawing/2010/main" val="0"/>
                </a:ext>
              </a:extLst>
            </a:blip>
            <a:srcRect t="15918" r="790" b="22471"/>
            <a:stretch/>
          </p:blipFill>
          <p:spPr>
            <a:xfrm>
              <a:off x="-333739" y="-575711"/>
              <a:ext cx="8576567" cy="11526618"/>
            </a:xfrm>
            <a:prstGeom prst="rect">
              <a:avLst/>
            </a:prstGeom>
          </p:spPr>
        </p:pic>
        <p:cxnSp>
          <p:nvCxnSpPr>
            <p:cNvPr id="6" name="Straight Connector 5">
              <a:extLst>
                <a:ext uri="{FF2B5EF4-FFF2-40B4-BE49-F238E27FC236}">
                  <a16:creationId xmlns:a16="http://schemas.microsoft.com/office/drawing/2014/main" id="{19B7562A-A478-F315-794E-B8191B5539E9}"/>
                </a:ext>
              </a:extLst>
            </p:cNvPr>
            <p:cNvCxnSpPr>
              <a:cxnSpLocks/>
            </p:cNvCxnSpPr>
            <p:nvPr/>
          </p:nvCxnSpPr>
          <p:spPr>
            <a:xfrm flipV="1">
              <a:off x="1460090" y="2153264"/>
              <a:ext cx="1194620" cy="1127687"/>
            </a:xfrm>
            <a:prstGeom prst="line">
              <a:avLst/>
            </a:prstGeom>
            <a:ln w="76200">
              <a:solidFill>
                <a:srgbClr val="98998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164427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EFF22-5106-A96B-6899-716345DBD063}"/>
              </a:ext>
            </a:extLst>
          </p:cNvPr>
          <p:cNvSpPr>
            <a:spLocks noGrp="1"/>
          </p:cNvSpPr>
          <p:nvPr>
            <p:ph type="title"/>
          </p:nvPr>
        </p:nvSpPr>
        <p:spPr>
          <a:xfrm>
            <a:off x="1163269" y="771850"/>
            <a:ext cx="5938887" cy="778208"/>
          </a:xfrm>
        </p:spPr>
        <p:txBody>
          <a:bodyPr/>
          <a:lstStyle/>
          <a:p>
            <a:r>
              <a:rPr lang="en-US" dirty="0">
                <a:latin typeface="Lexend Deca Medium" pitchFamily="2" charset="77"/>
              </a:rPr>
              <a:t>Innovative Technology</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9B1B4878-8B04-0BB5-ACEA-998FA65A4A0B}"/>
              </a:ext>
            </a:extLst>
          </p:cNvPr>
          <p:cNvSpPr>
            <a:spLocks noGrp="1"/>
          </p:cNvSpPr>
          <p:nvPr>
            <p:ph idx="1"/>
          </p:nvPr>
        </p:nvSpPr>
        <p:spPr>
          <a:xfrm>
            <a:off x="1163269" y="1606605"/>
            <a:ext cx="5857292" cy="4736554"/>
          </a:xfrm>
        </p:spPr>
        <p:txBody>
          <a:bodyPr>
            <a:normAutofit/>
          </a:bodyPr>
          <a:lstStyle/>
          <a:p>
            <a:pPr marL="0" indent="0">
              <a:lnSpc>
                <a:spcPct val="106000"/>
              </a:lnSpc>
              <a:spcBef>
                <a:spcPts val="2400"/>
              </a:spcBef>
              <a:buClr>
                <a:schemeClr val="dk1"/>
              </a:buClr>
              <a:buSzPct val="100000"/>
              <a:buNone/>
            </a:pPr>
            <a:r>
              <a:rPr lang="en-US" sz="2000" dirty="0">
                <a:latin typeface="Lexend Deca Light" pitchFamily="2" charset="77"/>
              </a:rPr>
              <a:t>Check out the Dino Robot, a weeding machine tested in Canada.</a:t>
            </a:r>
            <a:endParaRPr lang="en-CA" sz="2000" dirty="0">
              <a:latin typeface="Lexend Deca Light" pitchFamily="2" charset="77"/>
            </a:endParaRPr>
          </a:p>
        </p:txBody>
      </p:sp>
      <p:pic>
        <p:nvPicPr>
          <p:cNvPr id="8" name="Picture 7" descr="A picture containing text, electronics, display&#10;&#10;Description automatically generated">
            <a:extLst>
              <a:ext uri="{FF2B5EF4-FFF2-40B4-BE49-F238E27FC236}">
                <a16:creationId xmlns:a16="http://schemas.microsoft.com/office/drawing/2014/main" id="{0FD1766C-B5A9-E688-FC7C-994630BC02B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48114" y="3313070"/>
            <a:ext cx="2647771" cy="2036747"/>
          </a:xfrm>
          <a:prstGeom prst="rect">
            <a:avLst/>
          </a:prstGeom>
        </p:spPr>
      </p:pic>
      <p:pic>
        <p:nvPicPr>
          <p:cNvPr id="12" name="Picture 11" descr="A picture containing text, grass, track, outdoor&#10;&#10;Description automatically generated">
            <a:hlinkClick r:id="rId4"/>
            <a:extLst>
              <a:ext uri="{FF2B5EF4-FFF2-40B4-BE49-F238E27FC236}">
                <a16:creationId xmlns:a16="http://schemas.microsoft.com/office/drawing/2014/main" id="{536DBBEC-6086-D16F-C202-99F14273D95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9766" y="3426165"/>
            <a:ext cx="2377124" cy="1371462"/>
          </a:xfrm>
          <a:prstGeom prst="rect">
            <a:avLst/>
          </a:prstGeom>
        </p:spPr>
      </p:pic>
      <p:sp>
        <p:nvSpPr>
          <p:cNvPr id="17" name="Isosceles Triangle 16">
            <a:hlinkClick r:id="rId4"/>
            <a:extLst>
              <a:ext uri="{FF2B5EF4-FFF2-40B4-BE49-F238E27FC236}">
                <a16:creationId xmlns:a16="http://schemas.microsoft.com/office/drawing/2014/main" id="{C579CE05-9CF0-FFD9-14A6-6BE14AA18042}"/>
              </a:ext>
            </a:extLst>
          </p:cNvPr>
          <p:cNvSpPr/>
          <p:nvPr/>
        </p:nvSpPr>
        <p:spPr>
          <a:xfrm rot="19768039">
            <a:off x="4348086" y="3890901"/>
            <a:ext cx="499234" cy="44199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TextBox 3">
            <a:hlinkClick r:id="rId6"/>
            <a:extLst>
              <a:ext uri="{FF2B5EF4-FFF2-40B4-BE49-F238E27FC236}">
                <a16:creationId xmlns:a16="http://schemas.microsoft.com/office/drawing/2014/main" id="{4FE26DDB-3A54-6AA5-ABB4-001FFC777260}"/>
              </a:ext>
            </a:extLst>
          </p:cNvPr>
          <p:cNvSpPr txBox="1"/>
          <p:nvPr/>
        </p:nvSpPr>
        <p:spPr>
          <a:xfrm>
            <a:off x="4094463" y="5311947"/>
            <a:ext cx="824072" cy="369332"/>
          </a:xfrm>
          <a:prstGeom prst="rect">
            <a:avLst/>
          </a:prstGeom>
          <a:noFill/>
        </p:spPr>
        <p:txBody>
          <a:bodyPr wrap="none" rtlCol="0">
            <a:spAutoFit/>
          </a:bodyPr>
          <a:lstStyle/>
          <a:p>
            <a:r>
              <a:rPr lang="en-US" dirty="0">
                <a:hlinkClick r:id="rId6"/>
              </a:rPr>
              <a:t>Source</a:t>
            </a:r>
            <a:endParaRPr lang="en-US" dirty="0"/>
          </a:p>
        </p:txBody>
      </p:sp>
    </p:spTree>
    <p:extLst>
      <p:ext uri="{BB962C8B-B14F-4D97-AF65-F5344CB8AC3E}">
        <p14:creationId xmlns:p14="http://schemas.microsoft.com/office/powerpoint/2010/main" val="3464262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CBF203-9CB2-9161-71EA-21908CAB1019}"/>
              </a:ext>
            </a:extLst>
          </p:cNvPr>
          <p:cNvSpPr>
            <a:spLocks noGrp="1"/>
          </p:cNvSpPr>
          <p:nvPr>
            <p:ph type="title"/>
          </p:nvPr>
        </p:nvSpPr>
        <p:spPr>
          <a:xfrm>
            <a:off x="1092148" y="850824"/>
            <a:ext cx="5948314" cy="778208"/>
          </a:xfrm>
        </p:spPr>
        <p:txBody>
          <a:bodyPr/>
          <a:lstStyle/>
          <a:p>
            <a:r>
              <a:rPr lang="en-US" dirty="0">
                <a:latin typeface="Lexend Deca Medium" pitchFamily="2" charset="77"/>
              </a:rPr>
              <a:t>Wrap Up</a:t>
            </a:r>
          </a:p>
        </p:txBody>
      </p:sp>
      <p:sp>
        <p:nvSpPr>
          <p:cNvPr id="4" name="Content Placeholder 3">
            <a:extLst>
              <a:ext uri="{FF2B5EF4-FFF2-40B4-BE49-F238E27FC236}">
                <a16:creationId xmlns:a16="http://schemas.microsoft.com/office/drawing/2014/main" id="{C7C436B8-847E-0159-DAFB-76E619D68C72}"/>
              </a:ext>
            </a:extLst>
          </p:cNvPr>
          <p:cNvSpPr>
            <a:spLocks noGrp="1"/>
          </p:cNvSpPr>
          <p:nvPr>
            <p:ph idx="1"/>
          </p:nvPr>
        </p:nvSpPr>
        <p:spPr>
          <a:xfrm>
            <a:off x="1092148" y="1645394"/>
            <a:ext cx="7178092" cy="4361782"/>
          </a:xfrm>
        </p:spPr>
        <p:txBody>
          <a:bodyPr>
            <a:normAutofit/>
          </a:bodyPr>
          <a:lstStyle/>
          <a:p>
            <a:pPr marL="0" indent="0">
              <a:buNone/>
            </a:pPr>
            <a:endParaRPr lang="en-US" sz="2800" dirty="0">
              <a:solidFill>
                <a:schemeClr val="accent2"/>
              </a:solidFill>
              <a:latin typeface="Lexend Deca Light" pitchFamily="2" charset="77"/>
            </a:endParaRPr>
          </a:p>
          <a:p>
            <a:pPr marL="0" indent="0">
              <a:buNone/>
            </a:pPr>
            <a:r>
              <a:rPr lang="en-US" sz="2800" dirty="0">
                <a:solidFill>
                  <a:schemeClr val="accent2"/>
                </a:solidFill>
                <a:latin typeface="Lexend Deca Light" pitchFamily="2" charset="77"/>
              </a:rPr>
              <a:t>You probably saw compacted soil in your school grounds. If students stopped walking on it, the soil would improve. </a:t>
            </a:r>
          </a:p>
          <a:p>
            <a:pPr marL="0" indent="0">
              <a:buNone/>
            </a:pPr>
            <a:endParaRPr lang="en-US" sz="2800" dirty="0">
              <a:solidFill>
                <a:schemeClr val="accent2"/>
              </a:solidFill>
              <a:latin typeface="Lexend Deca Light" pitchFamily="2" charset="77"/>
            </a:endParaRPr>
          </a:p>
          <a:p>
            <a:pPr marL="0" indent="0">
              <a:buNone/>
            </a:pPr>
            <a:r>
              <a:rPr lang="en-US" sz="2800" dirty="0">
                <a:solidFill>
                  <a:schemeClr val="accent2"/>
                </a:solidFill>
                <a:latin typeface="Lexend Deca Light" pitchFamily="2" charset="77"/>
              </a:rPr>
              <a:t>How long do you think that would take?</a:t>
            </a:r>
          </a:p>
          <a:p>
            <a:pPr marL="0" indent="0">
              <a:buNone/>
            </a:pPr>
            <a:endParaRPr lang="en-US" sz="2000" dirty="0">
              <a:latin typeface="Lexend Deca Light" pitchFamily="2" charset="77"/>
            </a:endParaRPr>
          </a:p>
        </p:txBody>
      </p:sp>
    </p:spTree>
    <p:extLst>
      <p:ext uri="{BB962C8B-B14F-4D97-AF65-F5344CB8AC3E}">
        <p14:creationId xmlns:p14="http://schemas.microsoft.com/office/powerpoint/2010/main" val="3840146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F962C74-57F6-5C99-FE73-2D78A1CCC2B4}"/>
              </a:ext>
            </a:extLst>
          </p:cNvPr>
          <p:cNvSpPr>
            <a:spLocks noGrp="1"/>
          </p:cNvSpPr>
          <p:nvPr>
            <p:ph type="title"/>
          </p:nvPr>
        </p:nvSpPr>
        <p:spPr>
          <a:xfrm>
            <a:off x="1132788" y="718744"/>
            <a:ext cx="5938887" cy="778208"/>
          </a:xfrm>
        </p:spPr>
        <p:txBody>
          <a:bodyPr>
            <a:normAutofit/>
          </a:bodyPr>
          <a:lstStyle/>
          <a:p>
            <a:r>
              <a:rPr lang="en-US" dirty="0">
                <a:latin typeface="Lexend Deca Medium" pitchFamily="2" charset="77"/>
              </a:rPr>
              <a:t>Check In – What’s Next?</a:t>
            </a:r>
          </a:p>
        </p:txBody>
      </p:sp>
      <p:pic>
        <p:nvPicPr>
          <p:cNvPr id="9" name="Picture 8">
            <a:extLst>
              <a:ext uri="{FF2B5EF4-FFF2-40B4-BE49-F238E27FC236}">
                <a16:creationId xmlns:a16="http://schemas.microsoft.com/office/drawing/2014/main" id="{8B271B65-A397-7DE4-C871-56A1FE0A12AB}"/>
              </a:ext>
            </a:extLst>
          </p:cNvPr>
          <p:cNvPicPr>
            <a:picLocks noChangeAspect="1"/>
          </p:cNvPicPr>
          <p:nvPr/>
        </p:nvPicPr>
        <p:blipFill>
          <a:blip r:embed="rId3"/>
          <a:stretch>
            <a:fillRect/>
          </a:stretch>
        </p:blipFill>
        <p:spPr>
          <a:xfrm>
            <a:off x="4709160" y="2439211"/>
            <a:ext cx="3505200" cy="3505200"/>
          </a:xfrm>
          <a:prstGeom prst="rect">
            <a:avLst/>
          </a:prstGeom>
        </p:spPr>
      </p:pic>
      <p:sp>
        <p:nvSpPr>
          <p:cNvPr id="3" name="Content Placeholder 2">
            <a:extLst>
              <a:ext uri="{FF2B5EF4-FFF2-40B4-BE49-F238E27FC236}">
                <a16:creationId xmlns:a16="http://schemas.microsoft.com/office/drawing/2014/main" id="{262EAE74-B33C-5EB4-FA8F-2BC655120899}"/>
              </a:ext>
            </a:extLst>
          </p:cNvPr>
          <p:cNvSpPr>
            <a:spLocks noGrp="1"/>
          </p:cNvSpPr>
          <p:nvPr>
            <p:ph idx="1"/>
          </p:nvPr>
        </p:nvSpPr>
        <p:spPr>
          <a:xfrm>
            <a:off x="1214382" y="1648169"/>
            <a:ext cx="6999977" cy="4736554"/>
          </a:xfrm>
        </p:spPr>
        <p:txBody>
          <a:bodyPr>
            <a:normAutofit/>
          </a:bodyPr>
          <a:lstStyle/>
          <a:p>
            <a:pPr marL="0" indent="0">
              <a:lnSpc>
                <a:spcPct val="106000"/>
              </a:lnSpc>
              <a:spcBef>
                <a:spcPts val="2400"/>
              </a:spcBef>
              <a:buClr>
                <a:schemeClr val="dk1"/>
              </a:buClr>
              <a:buSzPct val="100000"/>
              <a:buNone/>
            </a:pPr>
            <a:r>
              <a:rPr lang="en-US" sz="2000" dirty="0">
                <a:latin typeface="Lexend Deca Light" pitchFamily="2" charset="77"/>
              </a:rPr>
              <a:t>Next lesson you will learn about soil nutrients and how farmers manage the soil to keep it healthy.</a:t>
            </a:r>
          </a:p>
          <a:p>
            <a:pPr marL="0" indent="0">
              <a:lnSpc>
                <a:spcPct val="106000"/>
              </a:lnSpc>
              <a:spcBef>
                <a:spcPts val="2400"/>
              </a:spcBef>
              <a:buClr>
                <a:schemeClr val="dk1"/>
              </a:buClr>
              <a:buSzPct val="100000"/>
              <a:buNone/>
            </a:pPr>
            <a:r>
              <a:rPr lang="en-CA" sz="2000" dirty="0">
                <a:latin typeface="Lexend Deca Light" pitchFamily="2" charset="77"/>
              </a:rPr>
              <a:t>Now for the fun part - You will </a:t>
            </a:r>
            <a:br>
              <a:rPr lang="en-CA" sz="2000" dirty="0">
                <a:latin typeface="Lexend Deca Light" pitchFamily="2" charset="77"/>
              </a:rPr>
            </a:br>
            <a:r>
              <a:rPr lang="en-CA" sz="2000" dirty="0">
                <a:latin typeface="Lexend Deca Light" pitchFamily="2" charset="77"/>
              </a:rPr>
              <a:t>get to explore how ”feeding” </a:t>
            </a:r>
            <a:br>
              <a:rPr lang="en-CA" sz="2000" dirty="0">
                <a:latin typeface="Lexend Deca Light" pitchFamily="2" charset="77"/>
              </a:rPr>
            </a:br>
            <a:r>
              <a:rPr lang="en-CA" sz="2000" dirty="0">
                <a:latin typeface="Lexend Deca Light" pitchFamily="2" charset="77"/>
              </a:rPr>
              <a:t>plants affects plant growth.  </a:t>
            </a:r>
          </a:p>
          <a:p>
            <a:pPr marL="0" indent="0">
              <a:lnSpc>
                <a:spcPct val="106000"/>
              </a:lnSpc>
              <a:spcBef>
                <a:spcPts val="2400"/>
              </a:spcBef>
              <a:buClr>
                <a:schemeClr val="dk1"/>
              </a:buClr>
              <a:buSzPct val="100000"/>
              <a:buNone/>
            </a:pPr>
            <a:r>
              <a:rPr lang="en-CA" sz="2000" dirty="0">
                <a:solidFill>
                  <a:schemeClr val="accent2"/>
                </a:solidFill>
                <a:latin typeface="Lexend Deca Light" pitchFamily="2" charset="77"/>
              </a:rPr>
              <a:t>What will you feed </a:t>
            </a:r>
            <a:br>
              <a:rPr lang="en-CA" sz="2000" dirty="0">
                <a:solidFill>
                  <a:schemeClr val="accent2"/>
                </a:solidFill>
                <a:latin typeface="Lexend Deca Light" pitchFamily="2" charset="77"/>
              </a:rPr>
            </a:br>
            <a:r>
              <a:rPr lang="en-CA" sz="2000" dirty="0">
                <a:solidFill>
                  <a:schemeClr val="accent2"/>
                </a:solidFill>
                <a:latin typeface="Lexend Deca Light" pitchFamily="2" charset="77"/>
              </a:rPr>
              <a:t>your plant?</a:t>
            </a:r>
            <a:endParaRPr lang="en-US" sz="2000" dirty="0">
              <a:solidFill>
                <a:schemeClr val="accent2"/>
              </a:solidFill>
              <a:latin typeface="Lexend Deca Light" pitchFamily="2" charset="77"/>
            </a:endParaRPr>
          </a:p>
        </p:txBody>
      </p:sp>
    </p:spTree>
    <p:extLst>
      <p:ext uri="{BB962C8B-B14F-4D97-AF65-F5344CB8AC3E}">
        <p14:creationId xmlns:p14="http://schemas.microsoft.com/office/powerpoint/2010/main" val="1620979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65F98-7783-BF7E-5D1F-DFC4F4B919FF}"/>
              </a:ext>
            </a:extLst>
          </p:cNvPr>
          <p:cNvSpPr>
            <a:spLocks noGrp="1"/>
          </p:cNvSpPr>
          <p:nvPr>
            <p:ph type="title"/>
          </p:nvPr>
        </p:nvSpPr>
        <p:spPr>
          <a:xfrm>
            <a:off x="1112468" y="810184"/>
            <a:ext cx="5938887" cy="778208"/>
          </a:xfrm>
        </p:spPr>
        <p:txBody>
          <a:bodyPr/>
          <a:lstStyle/>
          <a:p>
            <a:r>
              <a:rPr lang="en-US" dirty="0">
                <a:latin typeface="Lexend Deca Medium" pitchFamily="2" charset="77"/>
              </a:rPr>
              <a:t>Expectations</a:t>
            </a:r>
          </a:p>
        </p:txBody>
      </p:sp>
      <p:sp>
        <p:nvSpPr>
          <p:cNvPr id="3" name="Content Placeholder 2">
            <a:extLst>
              <a:ext uri="{FF2B5EF4-FFF2-40B4-BE49-F238E27FC236}">
                <a16:creationId xmlns:a16="http://schemas.microsoft.com/office/drawing/2014/main" id="{D4A26513-A50C-3EF6-74FC-1156B797A162}"/>
              </a:ext>
            </a:extLst>
          </p:cNvPr>
          <p:cNvSpPr>
            <a:spLocks noGrp="1"/>
          </p:cNvSpPr>
          <p:nvPr>
            <p:ph idx="1"/>
          </p:nvPr>
        </p:nvSpPr>
        <p:spPr>
          <a:xfrm>
            <a:off x="980389" y="1699335"/>
            <a:ext cx="6934252" cy="4736554"/>
          </a:xfrm>
        </p:spPr>
        <p:txBody>
          <a:bodyPr>
            <a:normAutofit/>
          </a:bodyPr>
          <a:lstStyle/>
          <a:p>
            <a:pPr marL="0" lvl="0" indent="0">
              <a:lnSpc>
                <a:spcPct val="100000"/>
              </a:lnSpc>
              <a:spcBef>
                <a:spcPts val="0"/>
              </a:spcBef>
              <a:buNone/>
            </a:pPr>
            <a:r>
              <a:rPr lang="en-CA" sz="1600" b="1" dirty="0">
                <a:effectLst/>
                <a:latin typeface="Lexend Deca Light" pitchFamily="2" charset="77"/>
                <a:ea typeface="Calibri" panose="020F0502020204030204" pitchFamily="34" charset="0"/>
                <a:cs typeface="Calibri" panose="020F0502020204030204" pitchFamily="34" charset="0"/>
              </a:rPr>
              <a:t>Soils in the Environment</a:t>
            </a:r>
            <a:endParaRPr lang="en-CA" sz="1600" b="1" dirty="0">
              <a:effectLst/>
              <a:latin typeface="Lexend Deca Light" pitchFamily="2" charset="77"/>
              <a:ea typeface="Calibri" panose="020F0502020204030204" pitchFamily="34" charset="0"/>
              <a:cs typeface="Times New Roman" panose="02020603050405020304" pitchFamily="18" charset="0"/>
            </a:endParaRPr>
          </a:p>
          <a:p>
            <a:pPr>
              <a:lnSpc>
                <a:spcPct val="100000"/>
              </a:lnSpc>
              <a:spcBef>
                <a:spcPts val="0"/>
              </a:spcBef>
            </a:pPr>
            <a:r>
              <a:rPr lang="en-CA" sz="1600" dirty="0">
                <a:effectLst/>
                <a:latin typeface="Lexend Deca Light" pitchFamily="2" charset="77"/>
                <a:ea typeface="Calibri" panose="020F0502020204030204" pitchFamily="34" charset="0"/>
                <a:cs typeface="Calibri" panose="020F0502020204030204" pitchFamily="34" charset="0"/>
              </a:rPr>
              <a:t>E1.1 Assess the importance of soils for society and the environment </a:t>
            </a:r>
            <a:endParaRPr lang="en-CA" sz="1600" dirty="0">
              <a:effectLst/>
              <a:latin typeface="Lexend Deca Light" pitchFamily="2" charset="77"/>
              <a:ea typeface="Calibri" panose="020F0502020204030204" pitchFamily="34" charset="0"/>
              <a:cs typeface="Times New Roman" panose="02020603050405020304" pitchFamily="18" charset="0"/>
            </a:endParaRPr>
          </a:p>
          <a:p>
            <a:pPr>
              <a:lnSpc>
                <a:spcPct val="100000"/>
              </a:lnSpc>
              <a:spcBef>
                <a:spcPts val="0"/>
              </a:spcBef>
            </a:pPr>
            <a:r>
              <a:rPr lang="en-CA" sz="1600" dirty="0">
                <a:effectLst/>
                <a:latin typeface="Lexend Deca Light" pitchFamily="2" charset="77"/>
                <a:ea typeface="Calibri" panose="020F0502020204030204" pitchFamily="34" charset="0"/>
                <a:cs typeface="Times New Roman" panose="02020603050405020304" pitchFamily="18" charset="0"/>
              </a:rPr>
              <a:t>E1.2 Assess the impact of human activity on soils, and describe ways in which humans can improve the quality of soils and/or lessen or prevent harmful effects on soils </a:t>
            </a:r>
          </a:p>
          <a:p>
            <a:pPr>
              <a:lnSpc>
                <a:spcPct val="100000"/>
              </a:lnSpc>
              <a:spcBef>
                <a:spcPts val="0"/>
              </a:spcBef>
            </a:pPr>
            <a:r>
              <a:rPr lang="en-CA" sz="1600" dirty="0">
                <a:effectLst/>
                <a:latin typeface="Lexend Deca Light" pitchFamily="2" charset="77"/>
                <a:ea typeface="Calibri" panose="020F0502020204030204" pitchFamily="34" charset="0"/>
                <a:cs typeface="Times New Roman" panose="02020603050405020304" pitchFamily="18" charset="0"/>
              </a:rPr>
              <a:t>E2.4 Explain the process of erosion, including its causes and its impact on soils </a:t>
            </a:r>
          </a:p>
          <a:p>
            <a:pPr>
              <a:lnSpc>
                <a:spcPct val="100000"/>
              </a:lnSpc>
              <a:spcBef>
                <a:spcPts val="0"/>
              </a:spcBef>
            </a:pPr>
            <a:r>
              <a:rPr lang="en-CA" sz="1600" dirty="0">
                <a:effectLst/>
                <a:latin typeface="Lexend Deca Light" pitchFamily="2" charset="77"/>
                <a:ea typeface="Calibri" panose="020F0502020204030204" pitchFamily="34" charset="0"/>
                <a:cs typeface="Times New Roman" panose="02020603050405020304" pitchFamily="18" charset="0"/>
              </a:rPr>
              <a:t>E2.5 Identify various strategies used to maintain and improve soil health in Ontario </a:t>
            </a:r>
          </a:p>
          <a:p>
            <a:pPr>
              <a:lnSpc>
                <a:spcPct val="100000"/>
              </a:lnSpc>
              <a:spcBef>
                <a:spcPts val="0"/>
              </a:spcBef>
            </a:pPr>
            <a:r>
              <a:rPr lang="en-CA" sz="1600" dirty="0">
                <a:effectLst/>
                <a:latin typeface="Lexend Deca Light" pitchFamily="2" charset="77"/>
                <a:ea typeface="Calibri" panose="020F0502020204030204" pitchFamily="34" charset="0"/>
                <a:cs typeface="Calibri" panose="020F0502020204030204" pitchFamily="34" charset="0"/>
              </a:rPr>
              <a:t>E2.6 Describe the process of composting, and explain some benefits of composting </a:t>
            </a:r>
            <a:endParaRPr lang="en-CA" sz="1600" dirty="0">
              <a:effectLst/>
              <a:latin typeface="Lexend Deca Light" pitchFamily="2" charset="77"/>
              <a:ea typeface="Calibri" panose="020F0502020204030204" pitchFamily="34" charset="0"/>
              <a:cs typeface="Times New Roman" panose="02020603050405020304" pitchFamily="18" charset="0"/>
            </a:endParaRPr>
          </a:p>
          <a:p>
            <a:pPr marL="0" lvl="0" indent="0">
              <a:lnSpc>
                <a:spcPct val="100000"/>
              </a:lnSpc>
              <a:spcBef>
                <a:spcPts val="0"/>
              </a:spcBef>
              <a:buNone/>
            </a:pPr>
            <a:endParaRPr lang="en-CA" sz="1600" dirty="0">
              <a:effectLst/>
              <a:latin typeface="Lexend Deca Light" pitchFamily="2" charset="77"/>
              <a:ea typeface="Calibri" panose="020F0502020204030204" pitchFamily="34" charset="0"/>
              <a:cs typeface="Calibri" panose="020F0502020204030204" pitchFamily="34" charset="0"/>
            </a:endParaRPr>
          </a:p>
          <a:p>
            <a:pPr marL="0" lvl="0" indent="0">
              <a:lnSpc>
                <a:spcPct val="100000"/>
              </a:lnSpc>
              <a:spcBef>
                <a:spcPts val="0"/>
              </a:spcBef>
              <a:buNone/>
            </a:pPr>
            <a:r>
              <a:rPr lang="en-CA" sz="1600" b="1" dirty="0">
                <a:effectLst/>
                <a:latin typeface="Lexend Deca Light" pitchFamily="2" charset="77"/>
                <a:ea typeface="Calibri" panose="020F0502020204030204" pitchFamily="34" charset="0"/>
                <a:cs typeface="Calibri" panose="020F0502020204030204" pitchFamily="34" charset="0"/>
              </a:rPr>
              <a:t>Agriculture/Agri-Food Themes</a:t>
            </a:r>
            <a:endParaRPr lang="en-CA" sz="1600" b="1" dirty="0">
              <a:latin typeface="Lexend Deca Light" pitchFamily="2" charset="77"/>
              <a:ea typeface="Calibri" panose="020F0502020204030204" pitchFamily="34" charset="0"/>
              <a:cs typeface="Times New Roman" panose="02020603050405020304" pitchFamily="18" charset="0"/>
            </a:endParaRPr>
          </a:p>
          <a:p>
            <a:pPr>
              <a:lnSpc>
                <a:spcPct val="100000"/>
              </a:lnSpc>
              <a:spcBef>
                <a:spcPts val="0"/>
              </a:spcBef>
            </a:pPr>
            <a:r>
              <a:rPr lang="en-CA" sz="1600" dirty="0">
                <a:effectLst/>
                <a:latin typeface="Lexend Deca Light" pitchFamily="2" charset="77"/>
                <a:ea typeface="Times New Roman" panose="02020603050405020304" pitchFamily="18" charset="0"/>
                <a:cs typeface="Times New Roman" panose="02020603050405020304" pitchFamily="18" charset="0"/>
              </a:rPr>
              <a:t>By using sustainable farming practices, such as driving on fields less and planting cover crops, farmers support soil health. More and more, agriculture is applying technology to create a sustainable farming future.</a:t>
            </a:r>
            <a:endParaRPr lang="en-CA" sz="1600" dirty="0">
              <a:effectLst/>
              <a:latin typeface="Lexend Deca Light" pitchFamily="2" charset="77"/>
              <a:ea typeface="Calibri" panose="020F0502020204030204" pitchFamily="34" charset="0"/>
              <a:cs typeface="Times New Roman" panose="02020603050405020304" pitchFamily="18" charset="0"/>
            </a:endParaRPr>
          </a:p>
          <a:p>
            <a:pPr marL="0" indent="0">
              <a:lnSpc>
                <a:spcPct val="120000"/>
              </a:lnSpc>
              <a:spcBef>
                <a:spcPts val="0"/>
              </a:spcBef>
              <a:buNone/>
            </a:pPr>
            <a:endParaRPr lang="en-US" dirty="0">
              <a:latin typeface="Lexend Deca Light" pitchFamily="2" charset="77"/>
            </a:endParaRPr>
          </a:p>
        </p:txBody>
      </p:sp>
    </p:spTree>
    <p:extLst>
      <p:ext uri="{BB962C8B-B14F-4D97-AF65-F5344CB8AC3E}">
        <p14:creationId xmlns:p14="http://schemas.microsoft.com/office/powerpoint/2010/main" val="35887117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92500" lnSpcReduction="20000"/>
          </a:bodyPr>
          <a:lstStyle/>
          <a:p>
            <a:r>
              <a:rPr lang="en-US" dirty="0">
                <a:latin typeface="Lexend Deca Medium" pitchFamily="2" charset="77"/>
              </a:rPr>
              <a:t>Stage 4</a:t>
            </a:r>
          </a:p>
          <a:p>
            <a:r>
              <a:rPr lang="en-US" dirty="0">
                <a:latin typeface="Lexend Deca Medium" pitchFamily="2" charset="77"/>
              </a:rPr>
              <a:t>Lesson 3: Compaction and Erosion</a:t>
            </a:r>
            <a:endParaRPr lang="en-CA" dirty="0">
              <a:latin typeface="Lexend Deca Medium" pitchFamily="2" charset="77"/>
            </a:endParaRPr>
          </a:p>
        </p:txBody>
      </p:sp>
      <p:sp>
        <p:nvSpPr>
          <p:cNvPr id="6" name="Rectangle 5">
            <a:extLst>
              <a:ext uri="{FF2B5EF4-FFF2-40B4-BE49-F238E27FC236}">
                <a16:creationId xmlns:a16="http://schemas.microsoft.com/office/drawing/2014/main" id="{72597A5C-7493-8B9B-FB80-7313923D406B}"/>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x</a:t>
            </a:r>
          </a:p>
        </p:txBody>
      </p:sp>
      <p:sp>
        <p:nvSpPr>
          <p:cNvPr id="7" name="Content Placeholder 2">
            <a:extLst>
              <a:ext uri="{FF2B5EF4-FFF2-40B4-BE49-F238E27FC236}">
                <a16:creationId xmlns:a16="http://schemas.microsoft.com/office/drawing/2014/main" id="{63BB1FCC-F0A4-970F-1F2C-1661A3C077E4}"/>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326230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079925" y="801370"/>
            <a:ext cx="5938887" cy="786547"/>
          </a:xfrm>
        </p:spPr>
        <p:txBody>
          <a:bodyPr/>
          <a:lstStyle/>
          <a:p>
            <a:r>
              <a:rPr lang="en-US" dirty="0">
                <a:latin typeface="Lexend Deca Medium" pitchFamily="2" charset="77"/>
              </a:rPr>
              <a:t>Learning Goals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1191685" y="1981200"/>
            <a:ext cx="7037915" cy="4483518"/>
          </a:xfrm>
        </p:spPr>
        <p:txBody>
          <a:bodyPr>
            <a:normAutofit/>
          </a:bodyPr>
          <a:lstStyle/>
          <a:p>
            <a:pPr marL="342900" lvl="0" indent="-342900">
              <a:buFont typeface="Arial" panose="020B0604020202020204" pitchFamily="34" charset="0"/>
              <a:buChar char="•"/>
              <a:tabLst>
                <a:tab pos="457200" algn="l"/>
              </a:tabLst>
            </a:pPr>
            <a:r>
              <a:rPr lang="en-US" sz="2000" dirty="0">
                <a:effectLst/>
                <a:latin typeface="Lexend Deca Light" pitchFamily="2" charset="77"/>
                <a:ea typeface="Calibri" panose="020F0502020204030204" pitchFamily="34" charset="0"/>
                <a:cs typeface="Times New Roman" panose="02020603050405020304" pitchFamily="18" charset="0"/>
              </a:rPr>
              <a:t>Understand how soil is compacted </a:t>
            </a:r>
            <a:br>
              <a:rPr lang="en-US" sz="2000" dirty="0">
                <a:effectLst/>
                <a:latin typeface="Lexend Deca Light" pitchFamily="2" charset="77"/>
                <a:ea typeface="Calibri" panose="020F0502020204030204" pitchFamily="34" charset="0"/>
                <a:cs typeface="Times New Roman" panose="02020603050405020304" pitchFamily="18" charset="0"/>
              </a:rPr>
            </a:br>
            <a:r>
              <a:rPr lang="en-US" sz="2000" dirty="0">
                <a:effectLst/>
                <a:latin typeface="Lexend Deca Light" pitchFamily="2" charset="77"/>
                <a:ea typeface="Calibri" panose="020F0502020204030204" pitchFamily="34" charset="0"/>
                <a:cs typeface="Times New Roman" panose="02020603050405020304" pitchFamily="18" charset="0"/>
              </a:rPr>
              <a:t>and why it matters</a:t>
            </a:r>
            <a:endParaRPr lang="en-CA" sz="2000" dirty="0">
              <a:effectLst/>
              <a:latin typeface="Lexend Deca Light" pitchFamily="2" charset="77"/>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tabLst>
                <a:tab pos="457200" algn="l"/>
              </a:tabLst>
            </a:pPr>
            <a:r>
              <a:rPr lang="en-US" sz="2000" dirty="0">
                <a:effectLst/>
                <a:latin typeface="Lexend Deca Light" pitchFamily="2" charset="77"/>
                <a:ea typeface="Calibri" panose="020F0502020204030204" pitchFamily="34" charset="0"/>
                <a:cs typeface="Times New Roman" panose="02020603050405020304" pitchFamily="18" charset="0"/>
              </a:rPr>
              <a:t>Consider the effects of erosion</a:t>
            </a:r>
            <a:endParaRPr lang="en-CA" sz="2000" dirty="0">
              <a:effectLst/>
              <a:latin typeface="Lexend Deca Light" pitchFamily="2" charset="77"/>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tabLst>
                <a:tab pos="457200" algn="l"/>
              </a:tabLst>
            </a:pPr>
            <a:r>
              <a:rPr lang="en-US" sz="2000" dirty="0">
                <a:effectLst/>
                <a:latin typeface="Lexend Deca Light" pitchFamily="2" charset="77"/>
                <a:ea typeface="Calibri" panose="020F0502020204030204" pitchFamily="34" charset="0"/>
                <a:cs typeface="Times New Roman" panose="02020603050405020304" pitchFamily="18" charset="0"/>
              </a:rPr>
              <a:t>Assess these things:</a:t>
            </a:r>
            <a:endParaRPr lang="en-CA" sz="2000" dirty="0">
              <a:effectLst/>
              <a:latin typeface="Lexend Deca Light" pitchFamily="2" charset="77"/>
              <a:ea typeface="Calibri" panose="020F0502020204030204" pitchFamily="34" charset="0"/>
              <a:cs typeface="Times New Roman" panose="02020603050405020304" pitchFamily="18" charset="0"/>
            </a:endParaRPr>
          </a:p>
          <a:p>
            <a:pPr marL="742950" lvl="1" indent="-285750">
              <a:buFont typeface="Courier New" panose="02070309020205020404" pitchFamily="49" charset="0"/>
              <a:buChar char="o"/>
            </a:pPr>
            <a:r>
              <a:rPr lang="en-US" sz="2000" dirty="0">
                <a:latin typeface="Lexend Deca Light" pitchFamily="2" charset="77"/>
                <a:ea typeface="Calibri" panose="020F0502020204030204" pitchFamily="34" charset="0"/>
                <a:cs typeface="Times New Roman" panose="02020603050405020304" pitchFamily="18" charset="0"/>
              </a:rPr>
              <a:t>H</a:t>
            </a:r>
            <a:r>
              <a:rPr lang="en-US" sz="2000" dirty="0">
                <a:effectLst/>
                <a:latin typeface="Lexend Deca Light" pitchFamily="2" charset="77"/>
                <a:ea typeface="Calibri" panose="020F0502020204030204" pitchFamily="34" charset="0"/>
                <a:cs typeface="Times New Roman" panose="02020603050405020304" pitchFamily="18" charset="0"/>
              </a:rPr>
              <a:t>ow humans affect soils</a:t>
            </a:r>
            <a:endParaRPr lang="en-CA" sz="2000" dirty="0">
              <a:effectLst/>
              <a:latin typeface="Lexend Deca Light" pitchFamily="2" charset="77"/>
              <a:ea typeface="Calibri" panose="020F0502020204030204" pitchFamily="34" charset="0"/>
              <a:cs typeface="Times New Roman" panose="02020603050405020304" pitchFamily="18" charset="0"/>
            </a:endParaRPr>
          </a:p>
          <a:p>
            <a:pPr marL="742950" lvl="1" indent="-285750">
              <a:buFont typeface="Courier New" panose="02070309020205020404" pitchFamily="49" charset="0"/>
              <a:buChar char="o"/>
            </a:pPr>
            <a:r>
              <a:rPr lang="en-US" sz="2000" dirty="0">
                <a:latin typeface="Lexend Deca Light" pitchFamily="2" charset="77"/>
                <a:ea typeface="Calibri" panose="020F0502020204030204" pitchFamily="34" charset="0"/>
                <a:cs typeface="Times New Roman" panose="02020603050405020304" pitchFamily="18" charset="0"/>
              </a:rPr>
              <a:t>W</a:t>
            </a:r>
            <a:r>
              <a:rPr lang="en-US" sz="2000" dirty="0">
                <a:effectLst/>
                <a:latin typeface="Lexend Deca Light" pitchFamily="2" charset="77"/>
                <a:ea typeface="Calibri" panose="020F0502020204030204" pitchFamily="34" charset="0"/>
                <a:cs typeface="Times New Roman" panose="02020603050405020304" pitchFamily="18" charset="0"/>
              </a:rPr>
              <a:t>ays we can improve soils </a:t>
            </a:r>
            <a:endParaRPr lang="en-CA" sz="2000" dirty="0">
              <a:effectLst/>
              <a:latin typeface="Lexend Deca Light" pitchFamily="2" charset="77"/>
              <a:ea typeface="Calibri" panose="020F0502020204030204" pitchFamily="34" charset="0"/>
              <a:cs typeface="Times New Roman" panose="02020603050405020304" pitchFamily="18" charset="0"/>
            </a:endParaRPr>
          </a:p>
          <a:p>
            <a:pPr marL="742950" lvl="1" indent="-285750">
              <a:buFont typeface="Courier New" panose="02070309020205020404" pitchFamily="49" charset="0"/>
              <a:buChar char="o"/>
            </a:pPr>
            <a:r>
              <a:rPr lang="en-US" sz="2000" dirty="0">
                <a:latin typeface="Lexend Deca Light" pitchFamily="2" charset="77"/>
                <a:ea typeface="Calibri" panose="020F0502020204030204" pitchFamily="34" charset="0"/>
                <a:cs typeface="Times New Roman" panose="02020603050405020304" pitchFamily="18" charset="0"/>
              </a:rPr>
              <a:t>H</a:t>
            </a:r>
            <a:r>
              <a:rPr lang="en-US" sz="2000" dirty="0">
                <a:effectLst/>
                <a:latin typeface="Lexend Deca Light" pitchFamily="2" charset="77"/>
                <a:ea typeface="Calibri" panose="020F0502020204030204" pitchFamily="34" charset="0"/>
                <a:cs typeface="Times New Roman" panose="02020603050405020304" pitchFamily="18" charset="0"/>
              </a:rPr>
              <a:t>ow farmers protect soil</a:t>
            </a:r>
            <a:endParaRPr lang="en-CA" sz="2000" dirty="0">
              <a:effectLst/>
              <a:latin typeface="Lexend Deca Light" pitchFamily="2" charset="77"/>
              <a:ea typeface="Calibri" panose="020F0502020204030204" pitchFamily="34" charset="0"/>
              <a:cs typeface="Times New Roman" panose="02020603050405020304" pitchFamily="18" charset="0"/>
            </a:endParaRPr>
          </a:p>
          <a:p>
            <a:pPr lvl="1">
              <a:lnSpc>
                <a:spcPct val="100000"/>
              </a:lnSpc>
              <a:spcBef>
                <a:spcPts val="600"/>
              </a:spcBef>
              <a:buFont typeface="Courier New" panose="02070309020205020404" pitchFamily="49" charset="0"/>
              <a:buChar char="o"/>
            </a:pPr>
            <a:endParaRPr lang="en-US" sz="2000" dirty="0">
              <a:latin typeface="Lexend Deca Light" pitchFamily="2" charset="77"/>
            </a:endParaRPr>
          </a:p>
        </p:txBody>
      </p:sp>
      <p:pic>
        <p:nvPicPr>
          <p:cNvPr id="5" name="Picture 4" descr="A picture containing text, sign, vector graphics&#10;&#10;Description automatically generated">
            <a:extLst>
              <a:ext uri="{FF2B5EF4-FFF2-40B4-BE49-F238E27FC236}">
                <a16:creationId xmlns:a16="http://schemas.microsoft.com/office/drawing/2014/main" id="{72F22970-8735-471F-A6E0-5DFAF71DCC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5555374">
            <a:off x="7314514" y="4749953"/>
            <a:ext cx="1946162" cy="1942021"/>
          </a:xfrm>
          <a:prstGeom prst="rect">
            <a:avLst/>
          </a:prstGeom>
        </p:spPr>
      </p:pic>
    </p:spTree>
    <p:extLst>
      <p:ext uri="{BB962C8B-B14F-4D97-AF65-F5344CB8AC3E}">
        <p14:creationId xmlns:p14="http://schemas.microsoft.com/office/powerpoint/2010/main" val="3599352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098782" y="682216"/>
            <a:ext cx="5938887" cy="786547"/>
          </a:xfrm>
        </p:spPr>
        <p:txBody>
          <a:bodyPr/>
          <a:lstStyle/>
          <a:p>
            <a:r>
              <a:rPr lang="en-US" dirty="0">
                <a:latin typeface="Lexend Deca Medium" pitchFamily="2" charset="77"/>
              </a:rPr>
              <a:t>Minds ON!</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1098782" y="1468763"/>
            <a:ext cx="7670375" cy="4939449"/>
          </a:xfrm>
        </p:spPr>
        <p:txBody>
          <a:bodyPr>
            <a:normAutofit/>
          </a:bodyPr>
          <a:lstStyle/>
          <a:p>
            <a:pPr marL="0" indent="0">
              <a:lnSpc>
                <a:spcPct val="100000"/>
              </a:lnSpc>
              <a:spcBef>
                <a:spcPts val="2400"/>
              </a:spcBef>
              <a:buNone/>
            </a:pPr>
            <a:r>
              <a:rPr lang="en-US" sz="2000" dirty="0">
                <a:latin typeface="Lexend Deca Light" pitchFamily="2" charset="77"/>
              </a:rPr>
              <a:t>What do you notice?  </a:t>
            </a:r>
          </a:p>
        </p:txBody>
      </p:sp>
      <p:pic>
        <p:nvPicPr>
          <p:cNvPr id="4" name="Picture 3">
            <a:extLst>
              <a:ext uri="{FF2B5EF4-FFF2-40B4-BE49-F238E27FC236}">
                <a16:creationId xmlns:a16="http://schemas.microsoft.com/office/drawing/2014/main" id="{B94E86F0-7422-E458-D808-FB27400907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8782" y="2336799"/>
            <a:ext cx="6946435" cy="3397713"/>
          </a:xfrm>
          <a:prstGeom prst="rect">
            <a:avLst/>
          </a:prstGeom>
        </p:spPr>
      </p:pic>
    </p:spTree>
    <p:extLst>
      <p:ext uri="{BB962C8B-B14F-4D97-AF65-F5344CB8AC3E}">
        <p14:creationId xmlns:p14="http://schemas.microsoft.com/office/powerpoint/2010/main" val="2376833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B32E2-BC42-A1C5-2853-D4BF56B22AD2}"/>
              </a:ext>
            </a:extLst>
          </p:cNvPr>
          <p:cNvSpPr>
            <a:spLocks noGrp="1"/>
          </p:cNvSpPr>
          <p:nvPr>
            <p:ph type="title"/>
          </p:nvPr>
        </p:nvSpPr>
        <p:spPr>
          <a:xfrm>
            <a:off x="1051508" y="872740"/>
            <a:ext cx="5938887" cy="778208"/>
          </a:xfrm>
        </p:spPr>
        <p:txBody>
          <a:bodyPr/>
          <a:lstStyle/>
          <a:p>
            <a:r>
              <a:rPr lang="en-US" dirty="0">
                <a:latin typeface="Lexend Deca Medium" pitchFamily="2" charset="77"/>
              </a:rPr>
              <a:t>What is Compacted Soil?</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0B7F074B-1DB3-ECFC-441B-8C30912D149F}"/>
              </a:ext>
            </a:extLst>
          </p:cNvPr>
          <p:cNvSpPr>
            <a:spLocks noGrp="1"/>
          </p:cNvSpPr>
          <p:nvPr>
            <p:ph idx="1"/>
          </p:nvPr>
        </p:nvSpPr>
        <p:spPr>
          <a:xfrm>
            <a:off x="980388" y="1747520"/>
            <a:ext cx="7375136" cy="4237740"/>
          </a:xfrm>
        </p:spPr>
        <p:txBody>
          <a:bodyPr>
            <a:normAutofit/>
          </a:bodyPr>
          <a:lstStyle/>
          <a:p>
            <a:pPr marL="0" indent="0">
              <a:lnSpc>
                <a:spcPct val="125000"/>
              </a:lnSpc>
              <a:spcBef>
                <a:spcPts val="2400"/>
              </a:spcBef>
              <a:buNone/>
            </a:pPr>
            <a:r>
              <a:rPr lang="en-US" sz="2000" dirty="0">
                <a:latin typeface="Lexend Deca Light" pitchFamily="2" charset="77"/>
              </a:rPr>
              <a:t>Compacted soil is hard. </a:t>
            </a:r>
          </a:p>
          <a:p>
            <a:pPr marL="0" indent="0">
              <a:lnSpc>
                <a:spcPct val="125000"/>
              </a:lnSpc>
              <a:spcBef>
                <a:spcPts val="2400"/>
              </a:spcBef>
              <a:buNone/>
            </a:pPr>
            <a:r>
              <a:rPr lang="en-US" sz="2000" dirty="0">
                <a:latin typeface="Lexend Deca Light" pitchFamily="2" charset="77"/>
              </a:rPr>
              <a:t>Soil is compacted when something presses down on it.  </a:t>
            </a:r>
            <a:r>
              <a:rPr lang="en-US" sz="2000" dirty="0">
                <a:solidFill>
                  <a:schemeClr val="accent2"/>
                </a:solidFill>
                <a:latin typeface="Lexend Deca Light" pitchFamily="2" charset="77"/>
              </a:rPr>
              <a:t>What presses down on soil?</a:t>
            </a:r>
            <a:endParaRPr lang="en-US" sz="2000" dirty="0">
              <a:latin typeface="Lexend Deca Light" pitchFamily="2" charset="77"/>
            </a:endParaRPr>
          </a:p>
          <a:p>
            <a:pPr>
              <a:lnSpc>
                <a:spcPct val="125000"/>
              </a:lnSpc>
              <a:spcBef>
                <a:spcPts val="2400"/>
              </a:spcBef>
            </a:pPr>
            <a:endParaRPr lang="en-US" sz="2000" dirty="0">
              <a:latin typeface="Lexend Deca Light" pitchFamily="2" charset="77"/>
            </a:endParaRPr>
          </a:p>
        </p:txBody>
      </p:sp>
      <p:pic>
        <p:nvPicPr>
          <p:cNvPr id="9" name="Picture 8">
            <a:extLst>
              <a:ext uri="{FF2B5EF4-FFF2-40B4-BE49-F238E27FC236}">
                <a16:creationId xmlns:a16="http://schemas.microsoft.com/office/drawing/2014/main" id="{00B18489-6A32-631A-7881-E518BBB24C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8751" y="3488594"/>
            <a:ext cx="3746498" cy="2496666"/>
          </a:xfrm>
          <a:prstGeom prst="rect">
            <a:avLst/>
          </a:prstGeom>
        </p:spPr>
      </p:pic>
    </p:spTree>
    <p:extLst>
      <p:ext uri="{BB962C8B-B14F-4D97-AF65-F5344CB8AC3E}">
        <p14:creationId xmlns:p14="http://schemas.microsoft.com/office/powerpoint/2010/main" val="543941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8" name="Rectangle: Rounded Corners 17">
            <a:extLst>
              <a:ext uri="{FF2B5EF4-FFF2-40B4-BE49-F238E27FC236}">
                <a16:creationId xmlns:a16="http://schemas.microsoft.com/office/drawing/2014/main" id="{24E9D7EA-FF6D-42D7-A99B-D14F7992B772}"/>
              </a:ext>
            </a:extLst>
          </p:cNvPr>
          <p:cNvSpPr/>
          <p:nvPr/>
        </p:nvSpPr>
        <p:spPr>
          <a:xfrm>
            <a:off x="240423" y="466928"/>
            <a:ext cx="5775347" cy="5767617"/>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4" name="Straight Connector 13">
            <a:extLst>
              <a:ext uri="{FF2B5EF4-FFF2-40B4-BE49-F238E27FC236}">
                <a16:creationId xmlns:a16="http://schemas.microsoft.com/office/drawing/2014/main" id="{6E6A8F53-CFF7-41EC-8440-7763226F7A14}"/>
              </a:ext>
            </a:extLst>
          </p:cNvPr>
          <p:cNvCxnSpPr/>
          <p:nvPr/>
        </p:nvCxnSpPr>
        <p:spPr>
          <a:xfrm>
            <a:off x="672080" y="1817436"/>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592617" y="960891"/>
            <a:ext cx="5328405"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What Causes It?</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672080" y="1981988"/>
            <a:ext cx="5584113" cy="4432276"/>
          </a:xfrm>
        </p:spPr>
        <p:txBody>
          <a:bodyPr vert="horz" lIns="91440" tIns="45720" rIns="91440" bIns="45720" rtlCol="0">
            <a:noAutofit/>
          </a:bodyPr>
          <a:lstStyle/>
          <a:p>
            <a:pPr>
              <a:lnSpc>
                <a:spcPct val="125000"/>
              </a:lnSpc>
              <a:spcBef>
                <a:spcPts val="1600"/>
              </a:spcBef>
            </a:pPr>
            <a:r>
              <a:rPr lang="en-US" sz="2400" dirty="0">
                <a:latin typeface="Lexend Deca Light" pitchFamily="2" charset="77"/>
              </a:rPr>
              <a:t>Heavy rainfall. </a:t>
            </a:r>
          </a:p>
          <a:p>
            <a:pPr>
              <a:lnSpc>
                <a:spcPct val="125000"/>
              </a:lnSpc>
              <a:spcBef>
                <a:spcPts val="1600"/>
              </a:spcBef>
            </a:pPr>
            <a:r>
              <a:rPr lang="en-US" sz="2400" dirty="0">
                <a:latin typeface="Lexend Deca Light" pitchFamily="2" charset="77"/>
              </a:rPr>
              <a:t>Driving on soil</a:t>
            </a:r>
          </a:p>
          <a:p>
            <a:pPr lvl="1">
              <a:lnSpc>
                <a:spcPct val="125000"/>
              </a:lnSpc>
              <a:spcBef>
                <a:spcPts val="1600"/>
              </a:spcBef>
            </a:pPr>
            <a:r>
              <a:rPr lang="en-US" sz="2000" dirty="0">
                <a:latin typeface="Lexend Deca Light" pitchFamily="2" charset="77"/>
              </a:rPr>
              <a:t>Especially with heavy vehicles </a:t>
            </a:r>
          </a:p>
          <a:p>
            <a:pPr lvl="1">
              <a:lnSpc>
                <a:spcPct val="125000"/>
              </a:lnSpc>
              <a:spcBef>
                <a:spcPts val="1600"/>
              </a:spcBef>
            </a:pPr>
            <a:r>
              <a:rPr lang="en-US" sz="2000" dirty="0">
                <a:latin typeface="Lexend Deca Light" pitchFamily="2" charset="77"/>
              </a:rPr>
              <a:t>Especially when soil is wet </a:t>
            </a:r>
          </a:p>
          <a:p>
            <a:pPr>
              <a:lnSpc>
                <a:spcPct val="125000"/>
              </a:lnSpc>
              <a:spcBef>
                <a:spcPts val="1600"/>
              </a:spcBef>
            </a:pPr>
            <a:r>
              <a:rPr lang="en-US" sz="2400" dirty="0">
                <a:latin typeface="Lexend Deca Light" pitchFamily="2" charset="77"/>
              </a:rPr>
              <a:t>Walking on it a lot. </a:t>
            </a:r>
          </a:p>
        </p:txBody>
      </p:sp>
    </p:spTree>
    <p:extLst>
      <p:ext uri="{BB962C8B-B14F-4D97-AF65-F5344CB8AC3E}">
        <p14:creationId xmlns:p14="http://schemas.microsoft.com/office/powerpoint/2010/main" val="385394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B7F074B-1DB3-ECFC-441B-8C30912D149F}"/>
              </a:ext>
            </a:extLst>
          </p:cNvPr>
          <p:cNvSpPr>
            <a:spLocks noGrp="1"/>
          </p:cNvSpPr>
          <p:nvPr>
            <p:ph idx="1"/>
          </p:nvPr>
        </p:nvSpPr>
        <p:spPr>
          <a:xfrm>
            <a:off x="1054637" y="1289346"/>
            <a:ext cx="7034725" cy="4736554"/>
          </a:xfrm>
        </p:spPr>
        <p:txBody>
          <a:bodyPr>
            <a:normAutofit/>
          </a:bodyPr>
          <a:lstStyle/>
          <a:p>
            <a:pPr marL="0" indent="0" algn="ctr">
              <a:lnSpc>
                <a:spcPct val="125000"/>
              </a:lnSpc>
              <a:spcBef>
                <a:spcPts val="2400"/>
              </a:spcBef>
              <a:buNone/>
            </a:pPr>
            <a:endParaRPr lang="en-US" sz="4800" dirty="0">
              <a:solidFill>
                <a:schemeClr val="accent2"/>
              </a:solidFill>
              <a:latin typeface="Lexend Deca Medium" pitchFamily="2" charset="77"/>
            </a:endParaRPr>
          </a:p>
          <a:p>
            <a:pPr marL="0" indent="0" algn="ctr">
              <a:lnSpc>
                <a:spcPct val="125000"/>
              </a:lnSpc>
              <a:spcBef>
                <a:spcPts val="2400"/>
              </a:spcBef>
              <a:buNone/>
            </a:pPr>
            <a:r>
              <a:rPr lang="en-US" sz="4800" dirty="0">
                <a:solidFill>
                  <a:schemeClr val="accent2"/>
                </a:solidFill>
                <a:latin typeface="Lexend Deca Medium" pitchFamily="2" charset="77"/>
              </a:rPr>
              <a:t>What happens when soil is compacted?</a:t>
            </a:r>
          </a:p>
        </p:txBody>
      </p:sp>
    </p:spTree>
    <p:extLst>
      <p:ext uri="{BB962C8B-B14F-4D97-AF65-F5344CB8AC3E}">
        <p14:creationId xmlns:p14="http://schemas.microsoft.com/office/powerpoint/2010/main" val="98271408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13645</TotalTime>
  <Words>2577</Words>
  <Application>Microsoft Macintosh PowerPoint</Application>
  <PresentationFormat>On-screen Show (4:3)</PresentationFormat>
  <Paragraphs>219</Paragraphs>
  <Slides>25</Slides>
  <Notes>24</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25</vt:i4>
      </vt:variant>
    </vt:vector>
  </HeadingPairs>
  <TitlesOfParts>
    <vt:vector size="36" baseType="lpstr">
      <vt:lpstr>Arial</vt:lpstr>
      <vt:lpstr>Arial Rounded MT Bold</vt:lpstr>
      <vt:lpstr>Calibri</vt:lpstr>
      <vt:lpstr>Century Gothic</vt:lpstr>
      <vt:lpstr>Courier New</vt:lpstr>
      <vt:lpstr>Google Sans</vt:lpstr>
      <vt:lpstr>Helvetica</vt:lpstr>
      <vt:lpstr>IIKLH K+ Arial MT</vt:lpstr>
      <vt:lpstr>Lexend Deca Light</vt:lpstr>
      <vt:lpstr>Lexend Deca Medium</vt:lpstr>
      <vt:lpstr>Office Theme</vt:lpstr>
      <vt:lpstr>PowerPoint Presentation</vt:lpstr>
      <vt:lpstr>A Note for Teachers</vt:lpstr>
      <vt:lpstr>Expectations</vt:lpstr>
      <vt:lpstr>PowerPoint Presentation</vt:lpstr>
      <vt:lpstr>Learning Goals</vt:lpstr>
      <vt:lpstr>Minds ON!</vt:lpstr>
      <vt:lpstr>What is Compacted Soil?</vt:lpstr>
      <vt:lpstr>PowerPoint Presentation</vt:lpstr>
      <vt:lpstr>PowerPoint Presentation</vt:lpstr>
      <vt:lpstr>When Soil is Compacted</vt:lpstr>
      <vt:lpstr>Consequences</vt:lpstr>
      <vt:lpstr>ACTION: Compaction</vt:lpstr>
      <vt:lpstr>What is Erosion?</vt:lpstr>
      <vt:lpstr>Erosion</vt:lpstr>
      <vt:lpstr>Erosion</vt:lpstr>
      <vt:lpstr>PowerPoint Presentation</vt:lpstr>
      <vt:lpstr>Farmers are farming differently</vt:lpstr>
      <vt:lpstr>Cover Crops </vt:lpstr>
      <vt:lpstr>Innovative Technology</vt:lpstr>
      <vt:lpstr>PowerPoint Presentation</vt:lpstr>
      <vt:lpstr>PowerPoint Presentation</vt:lpstr>
      <vt:lpstr>Innovative Technology</vt:lpstr>
      <vt:lpstr>Innovative Technology</vt:lpstr>
      <vt:lpstr>Wrap Up</vt:lpstr>
      <vt:lpstr>Check In – What’s Next?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 Ratz</dc:creator>
  <cp:lastModifiedBy>Nicole Koopstra</cp:lastModifiedBy>
  <cp:revision>209</cp:revision>
  <cp:lastPrinted>2023-02-21T20:07:05Z</cp:lastPrinted>
  <dcterms:created xsi:type="dcterms:W3CDTF">2022-06-20T17:57:32Z</dcterms:created>
  <dcterms:modified xsi:type="dcterms:W3CDTF">2024-10-03T18:15:31Z</dcterms:modified>
</cp:coreProperties>
</file>